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notesMasterIdLst>
    <p:notesMasterId r:id="rId49"/>
  </p:notesMasterIdLst>
  <p:sldIdLst>
    <p:sldId id="256" r:id="rId2"/>
    <p:sldId id="295" r:id="rId3"/>
    <p:sldId id="294" r:id="rId4"/>
    <p:sldId id="267" r:id="rId5"/>
    <p:sldId id="270" r:id="rId6"/>
    <p:sldId id="272" r:id="rId7"/>
    <p:sldId id="273" r:id="rId8"/>
    <p:sldId id="312" r:id="rId9"/>
    <p:sldId id="275" r:id="rId10"/>
    <p:sldId id="313" r:id="rId11"/>
    <p:sldId id="274" r:id="rId12"/>
    <p:sldId id="276" r:id="rId13"/>
    <p:sldId id="265" r:id="rId14"/>
    <p:sldId id="279" r:id="rId15"/>
    <p:sldId id="318" r:id="rId16"/>
    <p:sldId id="309" r:id="rId17"/>
    <p:sldId id="257" r:id="rId18"/>
    <p:sldId id="310" r:id="rId19"/>
    <p:sldId id="259" r:id="rId20"/>
    <p:sldId id="306" r:id="rId21"/>
    <p:sldId id="305" r:id="rId22"/>
    <p:sldId id="302" r:id="rId23"/>
    <p:sldId id="304" r:id="rId24"/>
    <p:sldId id="303" r:id="rId25"/>
    <p:sldId id="311" r:id="rId26"/>
    <p:sldId id="308" r:id="rId27"/>
    <p:sldId id="260" r:id="rId28"/>
    <p:sldId id="293" r:id="rId29"/>
    <p:sldId id="264" r:id="rId30"/>
    <p:sldId id="286" r:id="rId31"/>
    <p:sldId id="317" r:id="rId32"/>
    <p:sldId id="292" r:id="rId33"/>
    <p:sldId id="262" r:id="rId34"/>
    <p:sldId id="263" r:id="rId35"/>
    <p:sldId id="283" r:id="rId36"/>
    <p:sldId id="291" r:id="rId37"/>
    <p:sldId id="288" r:id="rId38"/>
    <p:sldId id="282" r:id="rId39"/>
    <p:sldId id="284" r:id="rId40"/>
    <p:sldId id="285" r:id="rId41"/>
    <p:sldId id="281" r:id="rId42"/>
    <p:sldId id="280" r:id="rId43"/>
    <p:sldId id="289" r:id="rId44"/>
    <p:sldId id="290" r:id="rId45"/>
    <p:sldId id="315" r:id="rId46"/>
    <p:sldId id="278" r:id="rId47"/>
    <p:sldId id="314" r:id="rId48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7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C9089-8CDD-A944-BEFC-BFBC12764A90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76EA5F04-0535-2C44-B945-5DCA01EC5EF0}">
      <dgm:prSet phldrT="[Text]"/>
      <dgm:spPr/>
      <dgm:t>
        <a:bodyPr/>
        <a:lstStyle/>
        <a:p>
          <a:pPr rtl="0"/>
          <a:r>
            <a:rPr lang="en-US" dirty="0"/>
            <a:t>Create team repo on GitHub</a:t>
          </a:r>
        </a:p>
      </dgm:t>
    </dgm:pt>
    <dgm:pt modelId="{8C354438-DCDA-BF46-B6D7-D6480E441047}" type="parTrans" cxnId="{6CEC29B1-AFBB-6E42-8065-E38B14B0AA1C}">
      <dgm:prSet/>
      <dgm:spPr/>
      <dgm:t>
        <a:bodyPr/>
        <a:lstStyle/>
        <a:p>
          <a:endParaRPr lang="en-US"/>
        </a:p>
      </dgm:t>
    </dgm:pt>
    <dgm:pt modelId="{296783F6-363D-0F47-A96E-E3A51DBB4FA2}" type="sibTrans" cxnId="{6CEC29B1-AFBB-6E42-8065-E38B14B0AA1C}">
      <dgm:prSet/>
      <dgm:spPr/>
      <dgm:t>
        <a:bodyPr/>
        <a:lstStyle/>
        <a:p>
          <a:endParaRPr lang="en-US"/>
        </a:p>
      </dgm:t>
    </dgm:pt>
    <dgm:pt modelId="{B1FD3C1F-4119-BE48-875D-0737A6FBE2F3}">
      <dgm:prSet phldrT="[Text]"/>
      <dgm:spPr/>
      <dgm:t>
        <a:bodyPr/>
        <a:lstStyle/>
        <a:p>
          <a:pPr rtl="0"/>
          <a:r>
            <a:rPr lang="en-US" dirty="0"/>
            <a:t>Push to GitHub repo</a:t>
          </a:r>
        </a:p>
      </dgm:t>
    </dgm:pt>
    <dgm:pt modelId="{03D272DF-DB24-2148-BE06-BDEA1CFCC6F0}" type="parTrans" cxnId="{84280098-09C9-B04A-B784-E95290D316D8}">
      <dgm:prSet/>
      <dgm:spPr/>
      <dgm:t>
        <a:bodyPr/>
        <a:lstStyle/>
        <a:p>
          <a:endParaRPr lang="en-US"/>
        </a:p>
      </dgm:t>
    </dgm:pt>
    <dgm:pt modelId="{BCBD22BD-7C5E-B84C-967D-A7B5A7E2888D}" type="sibTrans" cxnId="{84280098-09C9-B04A-B784-E95290D316D8}">
      <dgm:prSet/>
      <dgm:spPr/>
      <dgm:t>
        <a:bodyPr/>
        <a:lstStyle/>
        <a:p>
          <a:endParaRPr lang="en-US"/>
        </a:p>
      </dgm:t>
    </dgm:pt>
    <dgm:pt modelId="{FC43D902-5C82-6F45-8155-6FC8B0381E54}">
      <dgm:prSet phldrT="[Text]"/>
      <dgm:spPr/>
      <dgm:t>
        <a:bodyPr/>
        <a:lstStyle/>
        <a:p>
          <a:r>
            <a:rPr lang="en-US" dirty="0"/>
            <a:t>add changed files to staging area</a:t>
          </a:r>
        </a:p>
      </dgm:t>
    </dgm:pt>
    <dgm:pt modelId="{8A6731C1-A807-E64F-BE0F-8BCCA2A16775}" type="parTrans" cxnId="{76138AAD-7098-7A49-A1AD-302DFC43A6E8}">
      <dgm:prSet/>
      <dgm:spPr/>
      <dgm:t>
        <a:bodyPr/>
        <a:lstStyle/>
        <a:p>
          <a:endParaRPr lang="en-US"/>
        </a:p>
      </dgm:t>
    </dgm:pt>
    <dgm:pt modelId="{8ED12C34-EF99-A94F-82E4-E7C5B6AF7A6A}" type="sibTrans" cxnId="{76138AAD-7098-7A49-A1AD-302DFC43A6E8}">
      <dgm:prSet/>
      <dgm:spPr/>
      <dgm:t>
        <a:bodyPr/>
        <a:lstStyle/>
        <a:p>
          <a:endParaRPr lang="en-US"/>
        </a:p>
      </dgm:t>
    </dgm:pt>
    <dgm:pt modelId="{CD7B755D-F511-604C-AA9E-B4208FC3FABD}">
      <dgm:prSet phldrT="[Text]"/>
      <dgm:spPr/>
      <dgm:t>
        <a:bodyPr/>
        <a:lstStyle/>
        <a:p>
          <a:r>
            <a:rPr lang="en-US" dirty="0"/>
            <a:t>commit changes</a:t>
          </a:r>
        </a:p>
      </dgm:t>
    </dgm:pt>
    <dgm:pt modelId="{1F9CF8B4-283A-7249-A740-D16EE61DA788}" type="parTrans" cxnId="{CD8BDF3D-56C9-9A40-BC54-117AD88C42C8}">
      <dgm:prSet/>
      <dgm:spPr/>
      <dgm:t>
        <a:bodyPr/>
        <a:lstStyle/>
        <a:p>
          <a:endParaRPr lang="en-US"/>
        </a:p>
      </dgm:t>
    </dgm:pt>
    <dgm:pt modelId="{3CF44D57-7C0D-4C4B-B80B-FA54BDAC7B32}" type="sibTrans" cxnId="{CD8BDF3D-56C9-9A40-BC54-117AD88C42C8}">
      <dgm:prSet/>
      <dgm:spPr/>
      <dgm:t>
        <a:bodyPr/>
        <a:lstStyle/>
        <a:p>
          <a:endParaRPr lang="en-US"/>
        </a:p>
      </dgm:t>
    </dgm:pt>
    <dgm:pt modelId="{44B20F5D-763A-8047-AD22-7F8740BDDE91}">
      <dgm:prSet/>
      <dgm:spPr/>
      <dgm:t>
        <a:bodyPr/>
        <a:lstStyle/>
        <a:p>
          <a:pPr rtl="0"/>
          <a:r>
            <a:rPr lang="en-US" dirty="0"/>
            <a:t>Create local git repo</a:t>
          </a:r>
        </a:p>
      </dgm:t>
    </dgm:pt>
    <dgm:pt modelId="{A40310DD-C65F-A848-BF17-C84607755310}" type="parTrans" cxnId="{592974D4-230A-3F44-9162-F6C7BED69C8A}">
      <dgm:prSet/>
      <dgm:spPr/>
      <dgm:t>
        <a:bodyPr/>
        <a:lstStyle/>
        <a:p>
          <a:endParaRPr lang="en-US"/>
        </a:p>
      </dgm:t>
    </dgm:pt>
    <dgm:pt modelId="{71A619EC-ADE9-6A4A-A6D3-799D7AEBC7B1}" type="sibTrans" cxnId="{592974D4-230A-3F44-9162-F6C7BED69C8A}">
      <dgm:prSet/>
      <dgm:spPr/>
      <dgm:t>
        <a:bodyPr/>
        <a:lstStyle/>
        <a:p>
          <a:endParaRPr lang="en-US"/>
        </a:p>
      </dgm:t>
    </dgm:pt>
    <dgm:pt modelId="{2DDF6047-A3BE-2843-8CBB-5B80ABD00E37}">
      <dgm:prSet phldrT="[Text]"/>
      <dgm:spPr/>
      <dgm:t>
        <a:bodyPr/>
        <a:lstStyle/>
        <a:p>
          <a:r>
            <a:rPr lang="en-US" dirty="0"/>
            <a:t>push to remote repository</a:t>
          </a:r>
        </a:p>
      </dgm:t>
    </dgm:pt>
    <dgm:pt modelId="{EFB79845-22DF-624C-8B5C-A049466FA042}" type="sibTrans" cxnId="{288B1C44-08B6-7148-A891-CF8C2708AE14}">
      <dgm:prSet/>
      <dgm:spPr/>
      <dgm:t>
        <a:bodyPr/>
        <a:lstStyle/>
        <a:p>
          <a:endParaRPr lang="en-US"/>
        </a:p>
      </dgm:t>
    </dgm:pt>
    <dgm:pt modelId="{968EDFFB-4F5E-9049-B1A1-7A78DE10A248}" type="parTrans" cxnId="{288B1C44-08B6-7148-A891-CF8C2708AE14}">
      <dgm:prSet/>
      <dgm:spPr/>
      <dgm:t>
        <a:bodyPr/>
        <a:lstStyle/>
        <a:p>
          <a:endParaRPr lang="en-US"/>
        </a:p>
      </dgm:t>
    </dgm:pt>
    <dgm:pt modelId="{759D4C65-DD40-E243-826B-0BBEBF094A43}" type="pres">
      <dgm:prSet presAssocID="{875C9089-8CDD-A944-BEFC-BFBC12764A90}" presName="Name0" presStyleCnt="0">
        <dgm:presLayoutVars>
          <dgm:dir/>
          <dgm:animLvl val="lvl"/>
          <dgm:resizeHandles val="exact"/>
        </dgm:presLayoutVars>
      </dgm:prSet>
      <dgm:spPr/>
    </dgm:pt>
    <dgm:pt modelId="{8F0071C9-C98C-4542-AE90-F19966460264}" type="pres">
      <dgm:prSet presAssocID="{44B20F5D-763A-8047-AD22-7F8740BDDE91}" presName="parTxOnly" presStyleLbl="node1" presStyleIdx="0" presStyleCnt="6" custLinFactNeighborX="64954" custLinFactNeighborY="45085">
        <dgm:presLayoutVars>
          <dgm:chMax val="0"/>
          <dgm:chPref val="0"/>
          <dgm:bulletEnabled val="1"/>
        </dgm:presLayoutVars>
      </dgm:prSet>
      <dgm:spPr/>
    </dgm:pt>
    <dgm:pt modelId="{2970585A-1308-5145-AD87-E58B1ECB26B3}" type="pres">
      <dgm:prSet presAssocID="{71A619EC-ADE9-6A4A-A6D3-799D7AEBC7B1}" presName="parTxOnlySpace" presStyleCnt="0"/>
      <dgm:spPr/>
    </dgm:pt>
    <dgm:pt modelId="{10BD2A59-A92D-BB40-8BC3-BFD8AE8DF2F0}" type="pres">
      <dgm:prSet presAssocID="{76EA5F04-0535-2C44-B945-5DCA01EC5EF0}" presName="parTxOnly" presStyleLbl="node1" presStyleIdx="1" presStyleCnt="6" custLinFactNeighborX="47893" custLinFactNeighborY="45085">
        <dgm:presLayoutVars>
          <dgm:chMax val="0"/>
          <dgm:chPref val="0"/>
          <dgm:bulletEnabled val="1"/>
        </dgm:presLayoutVars>
      </dgm:prSet>
      <dgm:spPr/>
    </dgm:pt>
    <dgm:pt modelId="{12D070E6-0DBA-8946-9619-9C21906E5299}" type="pres">
      <dgm:prSet presAssocID="{296783F6-363D-0F47-A96E-E3A51DBB4FA2}" presName="parTxOnlySpace" presStyleCnt="0"/>
      <dgm:spPr/>
    </dgm:pt>
    <dgm:pt modelId="{AC72B702-FFED-4743-B447-DAEC098B46C0}" type="pres">
      <dgm:prSet presAssocID="{B1FD3C1F-4119-BE48-875D-0737A6FBE2F3}" presName="parTxOnly" presStyleLbl="node1" presStyleIdx="2" presStyleCnt="6" custLinFactNeighborX="17812" custLinFactNeighborY="45085">
        <dgm:presLayoutVars>
          <dgm:chMax val="0"/>
          <dgm:chPref val="0"/>
          <dgm:bulletEnabled val="1"/>
        </dgm:presLayoutVars>
      </dgm:prSet>
      <dgm:spPr/>
    </dgm:pt>
    <dgm:pt modelId="{4FCFDC71-9B17-B648-AD4F-EB90E696D54C}" type="pres">
      <dgm:prSet presAssocID="{BCBD22BD-7C5E-B84C-967D-A7B5A7E2888D}" presName="parTxOnlySpace" presStyleCnt="0"/>
      <dgm:spPr/>
    </dgm:pt>
    <dgm:pt modelId="{32DB992B-7078-4F49-8918-75F4CAD9F2BB}" type="pres">
      <dgm:prSet presAssocID="{FC43D902-5C82-6F45-8155-6FC8B0381E54}" presName="parTxOnly" presStyleLbl="node1" presStyleIdx="3" presStyleCnt="6" custLinFactNeighborX="3641" custLinFactNeighborY="41671">
        <dgm:presLayoutVars>
          <dgm:chMax val="0"/>
          <dgm:chPref val="0"/>
          <dgm:bulletEnabled val="1"/>
        </dgm:presLayoutVars>
      </dgm:prSet>
      <dgm:spPr/>
    </dgm:pt>
    <dgm:pt modelId="{9102543A-70D9-6347-8E75-9AD05AEEF13A}" type="pres">
      <dgm:prSet presAssocID="{8ED12C34-EF99-A94F-82E4-E7C5B6AF7A6A}" presName="parTxOnlySpace" presStyleCnt="0"/>
      <dgm:spPr/>
    </dgm:pt>
    <dgm:pt modelId="{F6707947-273E-884B-8889-82032B9FCFE6}" type="pres">
      <dgm:prSet presAssocID="{CD7B755D-F511-604C-AA9E-B4208FC3FABD}" presName="parTxOnly" presStyleLbl="node1" presStyleIdx="4" presStyleCnt="6" custLinFactNeighborX="-3441" custLinFactNeighborY="34690">
        <dgm:presLayoutVars>
          <dgm:chMax val="0"/>
          <dgm:chPref val="0"/>
          <dgm:bulletEnabled val="1"/>
        </dgm:presLayoutVars>
      </dgm:prSet>
      <dgm:spPr/>
    </dgm:pt>
    <dgm:pt modelId="{88923275-DE01-C545-845F-6566A81B2AFE}" type="pres">
      <dgm:prSet presAssocID="{3CF44D57-7C0D-4C4B-B80B-FA54BDAC7B32}" presName="parTxOnlySpace" presStyleCnt="0"/>
      <dgm:spPr/>
    </dgm:pt>
    <dgm:pt modelId="{D4434FD5-7CFA-9643-A568-66319E9A0C69}" type="pres">
      <dgm:prSet presAssocID="{2DDF6047-A3BE-2843-8CBB-5B80ABD00E37}" presName="parTxOnly" presStyleLbl="node1" presStyleIdx="5" presStyleCnt="6" custLinFactX="16753" custLinFactNeighborX="100000" custLinFactNeighborY="34690">
        <dgm:presLayoutVars>
          <dgm:chMax val="0"/>
          <dgm:chPref val="0"/>
          <dgm:bulletEnabled val="1"/>
        </dgm:presLayoutVars>
      </dgm:prSet>
      <dgm:spPr/>
    </dgm:pt>
  </dgm:ptLst>
  <dgm:cxnLst>
    <dgm:cxn modelId="{E6B14910-CCF2-9F4E-94D2-E2EE549EE761}" type="presOf" srcId="{B1FD3C1F-4119-BE48-875D-0737A6FBE2F3}" destId="{AC72B702-FFED-4743-B447-DAEC098B46C0}" srcOrd="0" destOrd="0" presId="urn:microsoft.com/office/officeart/2005/8/layout/chevron1"/>
    <dgm:cxn modelId="{1A71B720-68A5-8141-92F4-8D56158A5FAC}" type="presOf" srcId="{CD7B755D-F511-604C-AA9E-B4208FC3FABD}" destId="{F6707947-273E-884B-8889-82032B9FCFE6}" srcOrd="0" destOrd="0" presId="urn:microsoft.com/office/officeart/2005/8/layout/chevron1"/>
    <dgm:cxn modelId="{A9C3142A-3755-6643-90E8-9637C309F368}" type="presOf" srcId="{2DDF6047-A3BE-2843-8CBB-5B80ABD00E37}" destId="{D4434FD5-7CFA-9643-A568-66319E9A0C69}" srcOrd="0" destOrd="0" presId="urn:microsoft.com/office/officeart/2005/8/layout/chevron1"/>
    <dgm:cxn modelId="{CAD57539-0F0B-8C4C-A65C-CD29B8246854}" type="presOf" srcId="{44B20F5D-763A-8047-AD22-7F8740BDDE91}" destId="{8F0071C9-C98C-4542-AE90-F19966460264}" srcOrd="0" destOrd="0" presId="urn:microsoft.com/office/officeart/2005/8/layout/chevron1"/>
    <dgm:cxn modelId="{CD8BDF3D-56C9-9A40-BC54-117AD88C42C8}" srcId="{875C9089-8CDD-A944-BEFC-BFBC12764A90}" destId="{CD7B755D-F511-604C-AA9E-B4208FC3FABD}" srcOrd="4" destOrd="0" parTransId="{1F9CF8B4-283A-7249-A740-D16EE61DA788}" sibTransId="{3CF44D57-7C0D-4C4B-B80B-FA54BDAC7B32}"/>
    <dgm:cxn modelId="{80E68B40-0BEE-3344-8AD8-1A99C0AFADAE}" type="presOf" srcId="{FC43D902-5C82-6F45-8155-6FC8B0381E54}" destId="{32DB992B-7078-4F49-8918-75F4CAD9F2BB}" srcOrd="0" destOrd="0" presId="urn:microsoft.com/office/officeart/2005/8/layout/chevron1"/>
    <dgm:cxn modelId="{288B1C44-08B6-7148-A891-CF8C2708AE14}" srcId="{875C9089-8CDD-A944-BEFC-BFBC12764A90}" destId="{2DDF6047-A3BE-2843-8CBB-5B80ABD00E37}" srcOrd="5" destOrd="0" parTransId="{968EDFFB-4F5E-9049-B1A1-7A78DE10A248}" sibTransId="{EFB79845-22DF-624C-8B5C-A049466FA042}"/>
    <dgm:cxn modelId="{2A8C7997-CDD9-D44E-A518-AA1F4F89DA56}" type="presOf" srcId="{875C9089-8CDD-A944-BEFC-BFBC12764A90}" destId="{759D4C65-DD40-E243-826B-0BBEBF094A43}" srcOrd="0" destOrd="0" presId="urn:microsoft.com/office/officeart/2005/8/layout/chevron1"/>
    <dgm:cxn modelId="{84280098-09C9-B04A-B784-E95290D316D8}" srcId="{875C9089-8CDD-A944-BEFC-BFBC12764A90}" destId="{B1FD3C1F-4119-BE48-875D-0737A6FBE2F3}" srcOrd="2" destOrd="0" parTransId="{03D272DF-DB24-2148-BE06-BDEA1CFCC6F0}" sibTransId="{BCBD22BD-7C5E-B84C-967D-A7B5A7E2888D}"/>
    <dgm:cxn modelId="{76138AAD-7098-7A49-A1AD-302DFC43A6E8}" srcId="{875C9089-8CDD-A944-BEFC-BFBC12764A90}" destId="{FC43D902-5C82-6F45-8155-6FC8B0381E54}" srcOrd="3" destOrd="0" parTransId="{8A6731C1-A807-E64F-BE0F-8BCCA2A16775}" sibTransId="{8ED12C34-EF99-A94F-82E4-E7C5B6AF7A6A}"/>
    <dgm:cxn modelId="{6CEC29B1-AFBB-6E42-8065-E38B14B0AA1C}" srcId="{875C9089-8CDD-A944-BEFC-BFBC12764A90}" destId="{76EA5F04-0535-2C44-B945-5DCA01EC5EF0}" srcOrd="1" destOrd="0" parTransId="{8C354438-DCDA-BF46-B6D7-D6480E441047}" sibTransId="{296783F6-363D-0F47-A96E-E3A51DBB4FA2}"/>
    <dgm:cxn modelId="{592974D4-230A-3F44-9162-F6C7BED69C8A}" srcId="{875C9089-8CDD-A944-BEFC-BFBC12764A90}" destId="{44B20F5D-763A-8047-AD22-7F8740BDDE91}" srcOrd="0" destOrd="0" parTransId="{A40310DD-C65F-A848-BF17-C84607755310}" sibTransId="{71A619EC-ADE9-6A4A-A6D3-799D7AEBC7B1}"/>
    <dgm:cxn modelId="{9A37D8EC-1630-534A-82F7-CB581E1C9ADB}" type="presOf" srcId="{76EA5F04-0535-2C44-B945-5DCA01EC5EF0}" destId="{10BD2A59-A92D-BB40-8BC3-BFD8AE8DF2F0}" srcOrd="0" destOrd="0" presId="urn:microsoft.com/office/officeart/2005/8/layout/chevron1"/>
    <dgm:cxn modelId="{B2BE4AC9-104A-534B-9F3C-09F5C4A2C296}" type="presParOf" srcId="{759D4C65-DD40-E243-826B-0BBEBF094A43}" destId="{8F0071C9-C98C-4542-AE90-F19966460264}" srcOrd="0" destOrd="0" presId="urn:microsoft.com/office/officeart/2005/8/layout/chevron1"/>
    <dgm:cxn modelId="{BE6A5F58-1782-AC46-875D-98168F3F42FF}" type="presParOf" srcId="{759D4C65-DD40-E243-826B-0BBEBF094A43}" destId="{2970585A-1308-5145-AD87-E58B1ECB26B3}" srcOrd="1" destOrd="0" presId="urn:microsoft.com/office/officeart/2005/8/layout/chevron1"/>
    <dgm:cxn modelId="{7AAACB98-0445-094B-B042-E44C06EB5B67}" type="presParOf" srcId="{759D4C65-DD40-E243-826B-0BBEBF094A43}" destId="{10BD2A59-A92D-BB40-8BC3-BFD8AE8DF2F0}" srcOrd="2" destOrd="0" presId="urn:microsoft.com/office/officeart/2005/8/layout/chevron1"/>
    <dgm:cxn modelId="{EAD184AA-C655-344B-97F8-FCF24EB64D92}" type="presParOf" srcId="{759D4C65-DD40-E243-826B-0BBEBF094A43}" destId="{12D070E6-0DBA-8946-9619-9C21906E5299}" srcOrd="3" destOrd="0" presId="urn:microsoft.com/office/officeart/2005/8/layout/chevron1"/>
    <dgm:cxn modelId="{FB5AB258-7DB3-D741-A057-B45E02E32B4A}" type="presParOf" srcId="{759D4C65-DD40-E243-826B-0BBEBF094A43}" destId="{AC72B702-FFED-4743-B447-DAEC098B46C0}" srcOrd="4" destOrd="0" presId="urn:microsoft.com/office/officeart/2005/8/layout/chevron1"/>
    <dgm:cxn modelId="{F82B49C7-E0A5-104D-918E-399736AB4108}" type="presParOf" srcId="{759D4C65-DD40-E243-826B-0BBEBF094A43}" destId="{4FCFDC71-9B17-B648-AD4F-EB90E696D54C}" srcOrd="5" destOrd="0" presId="urn:microsoft.com/office/officeart/2005/8/layout/chevron1"/>
    <dgm:cxn modelId="{32794C84-B724-CA46-A12C-45C81ACE51DA}" type="presParOf" srcId="{759D4C65-DD40-E243-826B-0BBEBF094A43}" destId="{32DB992B-7078-4F49-8918-75F4CAD9F2BB}" srcOrd="6" destOrd="0" presId="urn:microsoft.com/office/officeart/2005/8/layout/chevron1"/>
    <dgm:cxn modelId="{4E8EBFFC-D20E-CC4D-B440-16CEBDA1E093}" type="presParOf" srcId="{759D4C65-DD40-E243-826B-0BBEBF094A43}" destId="{9102543A-70D9-6347-8E75-9AD05AEEF13A}" srcOrd="7" destOrd="0" presId="urn:microsoft.com/office/officeart/2005/8/layout/chevron1"/>
    <dgm:cxn modelId="{BE8AE209-DFF6-8D4C-BB75-8C4DC530CEF6}" type="presParOf" srcId="{759D4C65-DD40-E243-826B-0BBEBF094A43}" destId="{F6707947-273E-884B-8889-82032B9FCFE6}" srcOrd="8" destOrd="0" presId="urn:microsoft.com/office/officeart/2005/8/layout/chevron1"/>
    <dgm:cxn modelId="{28B5BC96-0EE5-E841-AF25-EAEF69CB8333}" type="presParOf" srcId="{759D4C65-DD40-E243-826B-0BBEBF094A43}" destId="{88923275-DE01-C545-845F-6566A81B2AFE}" srcOrd="9" destOrd="0" presId="urn:microsoft.com/office/officeart/2005/8/layout/chevron1"/>
    <dgm:cxn modelId="{D7BF06C4-E97E-B84C-88E0-E689AD2ECEAD}" type="presParOf" srcId="{759D4C65-DD40-E243-826B-0BBEBF094A43}" destId="{D4434FD5-7CFA-9643-A568-66319E9A0C6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071C9-C98C-4542-AE90-F19966460264}">
      <dsp:nvSpPr>
        <dsp:cNvPr id="0" name=""/>
        <dsp:cNvSpPr/>
      </dsp:nvSpPr>
      <dsp:spPr>
        <a:xfrm>
          <a:off x="150471" y="2299094"/>
          <a:ext cx="2224524" cy="88980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local git repo</a:t>
          </a:r>
        </a:p>
      </dsp:txBody>
      <dsp:txXfrm>
        <a:off x="595376" y="2299094"/>
        <a:ext cx="1334715" cy="889809"/>
      </dsp:txXfrm>
    </dsp:sp>
    <dsp:sp modelId="{10BD2A59-A92D-BB40-8BC3-BFD8AE8DF2F0}">
      <dsp:nvSpPr>
        <dsp:cNvPr id="0" name=""/>
        <dsp:cNvSpPr/>
      </dsp:nvSpPr>
      <dsp:spPr>
        <a:xfrm>
          <a:off x="2114590" y="2299094"/>
          <a:ext cx="2224524" cy="88980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team repo on GitHub</a:t>
          </a:r>
        </a:p>
      </dsp:txBody>
      <dsp:txXfrm>
        <a:off x="2559495" y="2299094"/>
        <a:ext cx="1334715" cy="889809"/>
      </dsp:txXfrm>
    </dsp:sp>
    <dsp:sp modelId="{AC72B702-FFED-4743-B447-DAEC098B46C0}">
      <dsp:nvSpPr>
        <dsp:cNvPr id="0" name=""/>
        <dsp:cNvSpPr/>
      </dsp:nvSpPr>
      <dsp:spPr>
        <a:xfrm>
          <a:off x="4049746" y="2299094"/>
          <a:ext cx="2224524" cy="88980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 to GitHub repo</a:t>
          </a:r>
        </a:p>
      </dsp:txBody>
      <dsp:txXfrm>
        <a:off x="4494651" y="2299094"/>
        <a:ext cx="1334715" cy="889809"/>
      </dsp:txXfrm>
    </dsp:sp>
    <dsp:sp modelId="{32DB992B-7078-4F49-8918-75F4CAD9F2BB}">
      <dsp:nvSpPr>
        <dsp:cNvPr id="0" name=""/>
        <dsp:cNvSpPr/>
      </dsp:nvSpPr>
      <dsp:spPr>
        <a:xfrm>
          <a:off x="6020294" y="2268716"/>
          <a:ext cx="2224524" cy="88980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changed files to staging area</a:t>
          </a:r>
        </a:p>
      </dsp:txBody>
      <dsp:txXfrm>
        <a:off x="6465199" y="2268716"/>
        <a:ext cx="1334715" cy="889809"/>
      </dsp:txXfrm>
    </dsp:sp>
    <dsp:sp modelId="{F6707947-273E-884B-8889-82032B9FCFE6}">
      <dsp:nvSpPr>
        <dsp:cNvPr id="0" name=""/>
        <dsp:cNvSpPr/>
      </dsp:nvSpPr>
      <dsp:spPr>
        <a:xfrm>
          <a:off x="8006612" y="2206598"/>
          <a:ext cx="2224524" cy="88980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commit changes</a:t>
          </a:r>
        </a:p>
      </dsp:txBody>
      <dsp:txXfrm>
        <a:off x="8451517" y="2206598"/>
        <a:ext cx="1334715" cy="889809"/>
      </dsp:txXfrm>
    </dsp:sp>
    <dsp:sp modelId="{D4434FD5-7CFA-9643-A568-66319E9A0C69}">
      <dsp:nvSpPr>
        <dsp:cNvPr id="0" name=""/>
        <dsp:cNvSpPr/>
      </dsp:nvSpPr>
      <dsp:spPr>
        <a:xfrm>
          <a:off x="10022318" y="2206598"/>
          <a:ext cx="2224524" cy="88980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 to remote repository</a:t>
          </a:r>
        </a:p>
      </dsp:txBody>
      <dsp:txXfrm>
        <a:off x="10467223" y="2206598"/>
        <a:ext cx="1334715" cy="889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222-D108-3046-BFF4-B47640DA88D2}" type="datetimeFigureOut">
              <a:rPr lang="en-AE" smtClean="0"/>
              <a:t>6/10/20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D2529-4573-694F-939D-5FE5B70B3F79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4192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D2529-4573-694F-939D-5FE5B70B3F79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6420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CC91D-EEAA-4547-9C4C-7E5144AAF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9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D2529-4573-694F-939D-5FE5B70B3F79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9242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</a:t>
            </a:r>
            <a:r>
              <a:rPr lang="en-AE" dirty="0"/>
              <a:t>evelopers will use th</a:t>
            </a:r>
            <a:r>
              <a:rPr lang="en-US" dirty="0" err="1"/>
              <a:t>ei</a:t>
            </a:r>
            <a:r>
              <a:rPr lang="en-AE" dirty="0"/>
              <a:t>r local repository but will need to push to remote repository for the other developers to see the updated code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D2529-4573-694F-939D-5FE5B70B3F79}" type="slidenum">
              <a:rPr lang="en-AE" smtClean="0"/>
              <a:t>27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2602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D2529-4573-694F-939D-5FE5B70B3F79}" type="slidenum">
              <a:rPr lang="en-AE" smtClean="0"/>
              <a:t>33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9748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1C32-A4DB-4A4F-818F-37C3481C9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1B0E3-6195-BC4E-96F0-4034173AF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7463E-49B0-EA43-88EB-BBD72877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8744-A008-044A-B7AD-CABFDAB5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8AFC-5C80-6349-A24A-7D02AEF8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A0BDD-78A0-FB45-A6FA-A2921F7A3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616" y="269158"/>
            <a:ext cx="3564296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CBD3-3D68-3947-AE82-C38FF6A7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9C93B-7BAA-324F-ADF6-97B20517F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8A1E-AA16-4B4C-AA96-8D8ABA45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2BF4-94E4-284B-BEBB-58AC1A83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789CB-6BFB-7843-8160-36DF167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864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0168D-28B2-7D4E-B36C-EFD3B7FB3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957B2-DA5C-7546-A044-2E38F22B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3AD2-86FB-9D40-BA26-AAB4F690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01AC-FC88-604A-9C66-55841F91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8CA1-87E4-FC4C-814C-86C4437B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5714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3348-6C8E-E449-826E-A8D263AE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4CD0-D450-2A48-B618-5F346607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325A9-2A97-DC4C-8C61-4FC1801F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E928-BEFF-A24C-9319-E81B6B27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5DD41-0A45-3043-968E-9AB3792A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7749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F1BC-8527-AD40-AA96-26F28EF8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79B09-B098-1848-9FC2-81FF32768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C32FF-EA3F-734F-A0A9-1D5F4B43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07A5C-6C61-E64B-AE88-DB457B85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2F025-9AAC-2A4E-878E-ACB9598E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1033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9266-072F-D04D-9C28-E6AF21E5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98A0-E7D4-7A42-B3EC-422B2CAF5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A7762-5246-2B4B-B4FA-9F34EEFFC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FE3CC-2807-FE4D-9112-182CAF8B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3D1C6-B452-1B43-A338-ADF050A3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9ADAE-DA3F-F649-A5B3-DD33B6BE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57509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6C8A-62E4-2C40-B814-EF230A87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45260-A8BD-1045-8FE4-EC1734DA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5DFD3-902D-2F4B-BF86-10C0A4F82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BEA9E-4183-EB4B-8B44-402F30F27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F2386-C3A4-224C-9E2B-EE83186F9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29A20-7177-B542-BCCD-18C449E2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F4F03-6AEA-9245-8C96-9F2E6402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5ADF9-1925-C94A-BB03-94F62C1F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10442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9E7-4B7F-5348-9FAE-268F5693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489DF-2F86-C14D-8D32-12B5B5C6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110F2-643C-B045-ABE8-90C543C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743D8-5A49-E645-A953-80D6E9BA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872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07D8B-4C83-BB46-83CF-584365E4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1964E-13DC-4A40-AD19-949F13D9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40579-F81F-4741-824B-68A519D9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2361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8DE1-1048-F549-BB0B-E8BE2AF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A5F8-9FD0-344E-994F-A2543FAC1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72239-C6AA-434C-BDAC-49A8B1EA8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F445A-8245-F344-B2D0-B9FB2CDD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558D3-9F6E-6249-9691-C559A015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F530-8BBD-0D4C-AF80-31AD3FB7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00539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0D82-0216-0740-829E-22DFF059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C81DF-066B-504F-BC59-C12AB44F4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BE521-5827-9E40-B965-AE227F17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C5B61-C36A-6C46-BDD6-EF33C491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5D24F-5927-A844-8DD6-73E1F7A6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6BE89-20AD-684E-AE23-597EF90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640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AA707-0479-3749-ACB9-FD78E534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9C886-2167-B94B-8300-29823C9EC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9C15-50E9-FE4E-A52B-DC04E2FE4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EF98E-220D-2249-9FF7-A4A9A336EFBC}" type="datetimeFigureOut">
              <a:rPr lang="en-AE" smtClean="0"/>
              <a:t>6/10/20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1B51-2F7A-E949-AB5B-2C8C7CEA8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3BD5A-D587-3640-BBB2-20B99E8BA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EE07-1F36-D44E-8419-015899A8AB1B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EC574-8573-114F-9B49-81520B116F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79616" y="269158"/>
            <a:ext cx="3564296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jp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associating-text-editors-with-git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HkdAHXoRto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hyperlink" Target="https://www.sli.do/" TargetMode="Externa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sv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hyperlink" Target="https://git-scm.com/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codecamp.org/news/what-is-git-and-how-to-use-it-c341b049ae61/" TargetMode="External"/><Relationship Id="rId4" Type="http://schemas.openxmlformats.org/officeDocument/2006/relationships/hyperlink" Target="https://git-scm.com/book/en/v2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mailto:helghazaly@au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heelofname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1803EA-444F-8B47-A658-DB68C88DD1E0}"/>
              </a:ext>
            </a:extLst>
          </p:cNvPr>
          <p:cNvSpPr txBox="1">
            <a:spLocks/>
          </p:cNvSpPr>
          <p:nvPr/>
        </p:nvSpPr>
        <p:spPr>
          <a:xfrm>
            <a:off x="719190" y="1782532"/>
            <a:ext cx="107536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COE420 Software Engineering Lab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A649F5-D3F7-4648-84D9-314B8D527C64}"/>
              </a:ext>
            </a:extLst>
          </p:cNvPr>
          <p:cNvSpPr txBox="1">
            <a:spLocks/>
          </p:cNvSpPr>
          <p:nvPr/>
        </p:nvSpPr>
        <p:spPr>
          <a:xfrm>
            <a:off x="1524000" y="4672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Lab instructor: </a:t>
            </a:r>
            <a:r>
              <a:rPr lang="en-US" sz="3600" dirty="0" err="1"/>
              <a:t>Hend</a:t>
            </a:r>
            <a:r>
              <a:rPr lang="en-US" sz="3600" dirty="0"/>
              <a:t> </a:t>
            </a:r>
            <a:r>
              <a:rPr lang="en-US" sz="3600" dirty="0" err="1"/>
              <a:t>ElGhazaly</a:t>
            </a:r>
            <a:endParaRPr lang="en-US" sz="3600" dirty="0"/>
          </a:p>
          <a:p>
            <a:endParaRPr lang="en-US" sz="3600" dirty="0"/>
          </a:p>
          <a:p>
            <a:r>
              <a:rPr lang="en-US" sz="3600" i="1" dirty="0"/>
              <a:t>Summer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FDBEE-A7BE-0446-9E43-1E570A1C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17" y="6032988"/>
            <a:ext cx="3256270" cy="612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5268E0-FB9E-6942-8399-68770436102B}"/>
              </a:ext>
            </a:extLst>
          </p:cNvPr>
          <p:cNvSpPr/>
          <p:nvPr/>
        </p:nvSpPr>
        <p:spPr>
          <a:xfrm>
            <a:off x="2658834" y="1801435"/>
            <a:ext cx="68743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Welcome! </a:t>
            </a:r>
            <a:endParaRPr lang="en-US" sz="80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F2C78-2A5F-9443-9051-CF0A9B5B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7863" y="-362585"/>
            <a:ext cx="3256270" cy="24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D380-299C-AA46-9F2C-EBC82A8F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 agree to the terms &amp; conditions</a:t>
            </a:r>
            <a:endParaRPr lang="en-AE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0C4AD-A330-4748-8802-5511DAB9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Answer on Slido (event code: COE420)</a:t>
            </a:r>
          </a:p>
        </p:txBody>
      </p:sp>
    </p:spTree>
    <p:extLst>
      <p:ext uri="{BB962C8B-B14F-4D97-AF65-F5344CB8AC3E}">
        <p14:creationId xmlns:p14="http://schemas.microsoft.com/office/powerpoint/2010/main" val="293837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54C6-04D8-E24C-AEC3-1FB055E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852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Lab Schedule: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197435-D951-C14A-AB4F-8C0104BD9915}"/>
              </a:ext>
            </a:extLst>
          </p:cNvPr>
          <p:cNvCxnSpPr/>
          <p:nvPr/>
        </p:nvCxnSpPr>
        <p:spPr>
          <a:xfrm>
            <a:off x="976045" y="3706604"/>
            <a:ext cx="107056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6C497-8D70-B349-A813-E7B00CC3BC0C}"/>
              </a:ext>
            </a:extLst>
          </p:cNvPr>
          <p:cNvCxnSpPr/>
          <p:nvPr/>
        </p:nvCxnSpPr>
        <p:spPr>
          <a:xfrm>
            <a:off x="1305417" y="3665507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A20DBC-8029-1A45-95C9-5CABA3B5A4A2}"/>
              </a:ext>
            </a:extLst>
          </p:cNvPr>
          <p:cNvCxnSpPr>
            <a:cxnSpLocks/>
          </p:cNvCxnSpPr>
          <p:nvPr/>
        </p:nvCxnSpPr>
        <p:spPr>
          <a:xfrm>
            <a:off x="2589954" y="3679676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3582C-E55A-4345-85DD-FF3EE6766B74}"/>
              </a:ext>
            </a:extLst>
          </p:cNvPr>
          <p:cNvCxnSpPr/>
          <p:nvPr/>
        </p:nvCxnSpPr>
        <p:spPr>
          <a:xfrm>
            <a:off x="4291722" y="3706604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0C4EA7-696D-0448-826A-C2B394427027}"/>
              </a:ext>
            </a:extLst>
          </p:cNvPr>
          <p:cNvCxnSpPr/>
          <p:nvPr/>
        </p:nvCxnSpPr>
        <p:spPr>
          <a:xfrm>
            <a:off x="6181498" y="3657176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8FBB02-6F1B-D946-9288-815F69234F72}"/>
              </a:ext>
            </a:extLst>
          </p:cNvPr>
          <p:cNvCxnSpPr/>
          <p:nvPr/>
        </p:nvCxnSpPr>
        <p:spPr>
          <a:xfrm>
            <a:off x="6550618" y="3660587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731327-F652-3C4C-965A-C30E6C94EFCE}"/>
              </a:ext>
            </a:extLst>
          </p:cNvPr>
          <p:cNvCxnSpPr/>
          <p:nvPr/>
        </p:nvCxnSpPr>
        <p:spPr>
          <a:xfrm>
            <a:off x="8064154" y="3665507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C90-BB52-1A4E-9FDB-2EDB1394F3F3}"/>
              </a:ext>
            </a:extLst>
          </p:cNvPr>
          <p:cNvCxnSpPr>
            <a:cxnSpLocks/>
          </p:cNvCxnSpPr>
          <p:nvPr/>
        </p:nvCxnSpPr>
        <p:spPr>
          <a:xfrm>
            <a:off x="9477806" y="3669533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34DE2F-71C1-2949-931C-60290796FB28}"/>
              </a:ext>
            </a:extLst>
          </p:cNvPr>
          <p:cNvCxnSpPr/>
          <p:nvPr/>
        </p:nvCxnSpPr>
        <p:spPr>
          <a:xfrm>
            <a:off x="10890004" y="3665507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1520D4-495B-E048-B2A5-2D6C57B78869}"/>
              </a:ext>
            </a:extLst>
          </p:cNvPr>
          <p:cNvCxnSpPr/>
          <p:nvPr/>
        </p:nvCxnSpPr>
        <p:spPr>
          <a:xfrm>
            <a:off x="5464984" y="3660880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7678D-E186-2A41-B003-88F642E5DEAE}"/>
              </a:ext>
            </a:extLst>
          </p:cNvPr>
          <p:cNvCxnSpPr/>
          <p:nvPr/>
        </p:nvCxnSpPr>
        <p:spPr>
          <a:xfrm>
            <a:off x="5817102" y="3653594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86073B-8015-344B-BD5E-C8940D2DD6F7}"/>
              </a:ext>
            </a:extLst>
          </p:cNvPr>
          <p:cNvCxnSpPr/>
          <p:nvPr/>
        </p:nvCxnSpPr>
        <p:spPr>
          <a:xfrm>
            <a:off x="6887368" y="3657119"/>
            <a:ext cx="0" cy="26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E6E1B9-E84A-6144-8746-9ACE177CB9FF}"/>
              </a:ext>
            </a:extLst>
          </p:cNvPr>
          <p:cNvSpPr txBox="1"/>
          <p:nvPr/>
        </p:nvSpPr>
        <p:spPr>
          <a:xfrm>
            <a:off x="56914" y="3889664"/>
            <a:ext cx="9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 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81949-B4A8-ED4F-BD7E-5C6ADA597CFD}"/>
              </a:ext>
            </a:extLst>
          </p:cNvPr>
          <p:cNvSpPr txBox="1"/>
          <p:nvPr/>
        </p:nvSpPr>
        <p:spPr>
          <a:xfrm>
            <a:off x="2258825" y="2968301"/>
            <a:ext cx="156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0706F-1098-AA4E-9440-4982DD45E9D1}"/>
              </a:ext>
            </a:extLst>
          </p:cNvPr>
          <p:cNvSpPr txBox="1"/>
          <p:nvPr/>
        </p:nvSpPr>
        <p:spPr>
          <a:xfrm>
            <a:off x="8468762" y="3149638"/>
            <a:ext cx="189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ED1FD-847D-7342-887C-D725A539D63F}"/>
              </a:ext>
            </a:extLst>
          </p:cNvPr>
          <p:cNvSpPr txBox="1"/>
          <p:nvPr/>
        </p:nvSpPr>
        <p:spPr>
          <a:xfrm>
            <a:off x="10180231" y="3150018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B146-FD1F-AF4D-9473-4688497955F7}"/>
              </a:ext>
            </a:extLst>
          </p:cNvPr>
          <p:cNvSpPr txBox="1"/>
          <p:nvPr/>
        </p:nvSpPr>
        <p:spPr>
          <a:xfrm>
            <a:off x="7353500" y="3150018"/>
            <a:ext cx="135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3A9F0-0DA6-1D4D-B358-0D3B41B779DC}"/>
              </a:ext>
            </a:extLst>
          </p:cNvPr>
          <p:cNvSpPr txBox="1"/>
          <p:nvPr/>
        </p:nvSpPr>
        <p:spPr>
          <a:xfrm rot="16200000">
            <a:off x="4497371" y="4627772"/>
            <a:ext cx="189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B7C68-F7A4-E745-9D31-DA7900A1B523}"/>
              </a:ext>
            </a:extLst>
          </p:cNvPr>
          <p:cNvSpPr txBox="1"/>
          <p:nvPr/>
        </p:nvSpPr>
        <p:spPr>
          <a:xfrm rot="16200000">
            <a:off x="4823836" y="4682007"/>
            <a:ext cx="195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28F8AC-B4D1-F244-8DBF-6CED3E870565}"/>
              </a:ext>
            </a:extLst>
          </p:cNvPr>
          <p:cNvSpPr txBox="1"/>
          <p:nvPr/>
        </p:nvSpPr>
        <p:spPr>
          <a:xfrm rot="16200000">
            <a:off x="5132669" y="4687265"/>
            <a:ext cx="20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F6BC9E-23DE-3446-B687-169D790CA286}"/>
              </a:ext>
            </a:extLst>
          </p:cNvPr>
          <p:cNvSpPr txBox="1"/>
          <p:nvPr/>
        </p:nvSpPr>
        <p:spPr>
          <a:xfrm rot="16200000">
            <a:off x="5736924" y="4535536"/>
            <a:ext cx="161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Diagram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1BE28-BFB1-ED46-A3FD-D833E4C5325A}"/>
              </a:ext>
            </a:extLst>
          </p:cNvPr>
          <p:cNvSpPr txBox="1"/>
          <p:nvPr/>
        </p:nvSpPr>
        <p:spPr>
          <a:xfrm rot="16200000">
            <a:off x="6172879" y="4441290"/>
            <a:ext cx="174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 and Node Diagram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A13A99-5D73-924D-97CF-FA0AFE9CE8D3}"/>
              </a:ext>
            </a:extLst>
          </p:cNvPr>
          <p:cNvSpPr txBox="1"/>
          <p:nvPr/>
        </p:nvSpPr>
        <p:spPr>
          <a:xfrm>
            <a:off x="5464202" y="3100924"/>
            <a:ext cx="168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UML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A61F9B-828F-F54E-9553-19BB0577287D}"/>
              </a:ext>
            </a:extLst>
          </p:cNvPr>
          <p:cNvSpPr txBox="1"/>
          <p:nvPr/>
        </p:nvSpPr>
        <p:spPr>
          <a:xfrm>
            <a:off x="1069136" y="2981674"/>
            <a:ext cx="96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ACDE06-E20C-BC42-898C-A3585482C370}"/>
              </a:ext>
            </a:extLst>
          </p:cNvPr>
          <p:cNvSpPr txBox="1"/>
          <p:nvPr/>
        </p:nvSpPr>
        <p:spPr>
          <a:xfrm>
            <a:off x="1150849" y="3920722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0D32AF-69DA-DC4F-B631-CA1289100307}"/>
              </a:ext>
            </a:extLst>
          </p:cNvPr>
          <p:cNvSpPr txBox="1"/>
          <p:nvPr/>
        </p:nvSpPr>
        <p:spPr>
          <a:xfrm>
            <a:off x="2447509" y="3934447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28E8AB-47F3-C849-A724-F4BA57269274}"/>
              </a:ext>
            </a:extLst>
          </p:cNvPr>
          <p:cNvSpPr txBox="1"/>
          <p:nvPr/>
        </p:nvSpPr>
        <p:spPr>
          <a:xfrm>
            <a:off x="4150543" y="3910934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5DED6E-7128-C442-A4A9-E4E116F6963E}"/>
              </a:ext>
            </a:extLst>
          </p:cNvPr>
          <p:cNvSpPr txBox="1"/>
          <p:nvPr/>
        </p:nvSpPr>
        <p:spPr>
          <a:xfrm>
            <a:off x="10685952" y="3890699"/>
            <a:ext cx="42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E711A3-5501-0E43-9B5E-82DED715190A}"/>
              </a:ext>
            </a:extLst>
          </p:cNvPr>
          <p:cNvSpPr txBox="1"/>
          <p:nvPr/>
        </p:nvSpPr>
        <p:spPr>
          <a:xfrm>
            <a:off x="9293766" y="3890699"/>
            <a:ext cx="42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1D502B-744A-6B47-84AF-715B380A658B}"/>
              </a:ext>
            </a:extLst>
          </p:cNvPr>
          <p:cNvSpPr txBox="1"/>
          <p:nvPr/>
        </p:nvSpPr>
        <p:spPr>
          <a:xfrm>
            <a:off x="6734037" y="3360707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11976-C986-8B4C-B777-20D588B23E31}"/>
              </a:ext>
            </a:extLst>
          </p:cNvPr>
          <p:cNvSpPr txBox="1"/>
          <p:nvPr/>
        </p:nvSpPr>
        <p:spPr>
          <a:xfrm>
            <a:off x="7929020" y="3910934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41AFE1-5A4F-4E4D-8D6C-697B499F59F9}"/>
              </a:ext>
            </a:extLst>
          </p:cNvPr>
          <p:cNvSpPr txBox="1"/>
          <p:nvPr/>
        </p:nvSpPr>
        <p:spPr>
          <a:xfrm>
            <a:off x="6422787" y="3357448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1FAEEF-86A0-5946-8B0B-AE95CE5F9562}"/>
              </a:ext>
            </a:extLst>
          </p:cNvPr>
          <p:cNvSpPr txBox="1"/>
          <p:nvPr/>
        </p:nvSpPr>
        <p:spPr>
          <a:xfrm>
            <a:off x="6053131" y="3354449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17E6D0-BF5B-3F4A-A627-BE17C0DF5E6B}"/>
              </a:ext>
            </a:extLst>
          </p:cNvPr>
          <p:cNvSpPr txBox="1"/>
          <p:nvPr/>
        </p:nvSpPr>
        <p:spPr>
          <a:xfrm>
            <a:off x="5675156" y="3354449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BCCB-47BA-AB49-9D79-0E175F9A56B1}"/>
              </a:ext>
            </a:extLst>
          </p:cNvPr>
          <p:cNvSpPr txBox="1"/>
          <p:nvPr/>
        </p:nvSpPr>
        <p:spPr>
          <a:xfrm>
            <a:off x="5322440" y="3354449"/>
            <a:ext cx="3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A36AB-D91C-9244-BF21-BFDB2EE515DB}"/>
              </a:ext>
            </a:extLst>
          </p:cNvPr>
          <p:cNvSpPr txBox="1"/>
          <p:nvPr/>
        </p:nvSpPr>
        <p:spPr>
          <a:xfrm>
            <a:off x="56915" y="3337272"/>
            <a:ext cx="9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Topics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05D0A0-92C0-434D-96B4-0791E9979B9B}"/>
              </a:ext>
            </a:extLst>
          </p:cNvPr>
          <p:cNvCxnSpPr>
            <a:endCxn id="43" idx="2"/>
          </p:cNvCxnSpPr>
          <p:nvPr/>
        </p:nvCxnSpPr>
        <p:spPr>
          <a:xfrm flipV="1">
            <a:off x="1305417" y="4290054"/>
            <a:ext cx="0" cy="624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DA73EAD-6291-2540-B6DD-11696D0513A3}"/>
              </a:ext>
            </a:extLst>
          </p:cNvPr>
          <p:cNvSpPr txBox="1"/>
          <p:nvPr/>
        </p:nvSpPr>
        <p:spPr>
          <a:xfrm>
            <a:off x="456570" y="5018523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are here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BA8887-CCDA-3D41-9C82-007E504A43E3}"/>
              </a:ext>
            </a:extLst>
          </p:cNvPr>
          <p:cNvCxnSpPr/>
          <p:nvPr/>
        </p:nvCxnSpPr>
        <p:spPr>
          <a:xfrm flipV="1">
            <a:off x="10890004" y="4258996"/>
            <a:ext cx="0" cy="624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E561F83-2576-724A-AECF-4299E647F4D3}"/>
              </a:ext>
            </a:extLst>
          </p:cNvPr>
          <p:cNvSpPr txBox="1"/>
          <p:nvPr/>
        </p:nvSpPr>
        <p:spPr>
          <a:xfrm>
            <a:off x="10466613" y="4974709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r>
              <a:rPr lang="en-US" b="1" baseline="30000" dirty="0"/>
              <a:t>th</a:t>
            </a:r>
            <a:r>
              <a:rPr lang="en-US" b="1" dirty="0"/>
              <a:t> July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58193B-85C3-D041-BF80-37EC18751D55}"/>
              </a:ext>
            </a:extLst>
          </p:cNvPr>
          <p:cNvSpPr txBox="1"/>
          <p:nvPr/>
        </p:nvSpPr>
        <p:spPr>
          <a:xfrm>
            <a:off x="-930729" y="-65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38D06-B0E2-A247-82C4-E75946609FCC}"/>
              </a:ext>
            </a:extLst>
          </p:cNvPr>
          <p:cNvSpPr txBox="1"/>
          <p:nvPr/>
        </p:nvSpPr>
        <p:spPr>
          <a:xfrm>
            <a:off x="3893160" y="3150018"/>
            <a:ext cx="66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54738D2-2BD4-C846-A752-95BC04AD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2" y="5822880"/>
            <a:ext cx="973344" cy="80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334CA-E2B1-4A4C-8DD9-0240B274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139" y="6118743"/>
            <a:ext cx="1135241" cy="454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BCD57-CFE3-D045-8DDF-A0BFA721E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377" y="5455808"/>
            <a:ext cx="1229221" cy="163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9EB89-7143-1745-A57B-9AE02F6B0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6491" y="5822880"/>
            <a:ext cx="933585" cy="93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6B93C3-8694-8949-9AC3-501494383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259" y="5772317"/>
            <a:ext cx="924884" cy="9248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0190EC-A1ED-FC46-9CCF-3A151C3CA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5893" y="5665261"/>
            <a:ext cx="1762762" cy="10576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504159-FAD6-D54C-86DC-48CAE32D15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670" y="5852912"/>
            <a:ext cx="1123468" cy="7478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C6A7DA-6679-D84E-8D5D-8563D86FE6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3027" y="737500"/>
            <a:ext cx="5187042" cy="6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29" grpId="0"/>
      <p:bldP spid="33" grpId="0"/>
      <p:bldP spid="34" grpId="0"/>
      <p:bldP spid="35" grpId="0"/>
      <p:bldP spid="36" grpId="0"/>
      <p:bldP spid="37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8" grpId="0"/>
      <p:bldP spid="60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F137-19D0-7F49-B926-22243829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Student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13B4-CDC4-9D40-9FF0-C90F8FBF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65250"/>
            <a:ext cx="1204442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E" sz="2400" dirty="0"/>
              <a:t>Active participation during the lab, coming to lab on time, submitting on time.</a:t>
            </a:r>
          </a:p>
          <a:p>
            <a:pPr>
              <a:lnSpc>
                <a:spcPct val="150000"/>
              </a:lnSpc>
            </a:pPr>
            <a:r>
              <a:rPr lang="en-AE" sz="2400" dirty="0"/>
              <a:t>Prize: recognition and +1 on lowest lab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Different student awarded every week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Announced at the beginning of Monday’s lab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Starting from next week </a:t>
            </a:r>
            <a:r>
              <a:rPr lang="en-US" sz="2400" dirty="0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AE" sz="2400" dirty="0"/>
          </a:p>
          <a:p>
            <a:pPr marL="0" indent="0">
              <a:buNone/>
            </a:pPr>
            <a:endParaRPr lang="en-A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93E7C-3D1E-AC45-AF7C-90F758FB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11" y="4980651"/>
            <a:ext cx="1379638" cy="1379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F438B-78B2-734B-9FF7-9D4EDF16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6750" y="805800"/>
            <a:ext cx="918499" cy="733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5BF74-6716-2947-9102-70B6777F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866" y="2889571"/>
            <a:ext cx="2272737" cy="22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20D14E-5A08-8040-919B-824206EEC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8762"/>
            <a:ext cx="9144000" cy="2387600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Lab 1: Version Control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2739B4C-C77E-A349-A583-7D19CC0BC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8437"/>
            <a:ext cx="9144000" cy="1655762"/>
          </a:xfrm>
        </p:spPr>
        <p:txBody>
          <a:bodyPr>
            <a:normAutofit/>
          </a:bodyPr>
          <a:lstStyle/>
          <a:p>
            <a:r>
              <a:rPr lang="en-A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 and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59DD6-F6F8-924D-B4F3-D1ECC4DD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82" y="4221390"/>
            <a:ext cx="1914467" cy="1914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2124E-9E8A-AC45-A142-2B2F58AC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09" y="4218738"/>
            <a:ext cx="3188661" cy="17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199BF6-CD2E-F24C-A62F-90855A6C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553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Today’s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D47EE-9438-7D4C-A902-27259F683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164"/>
            <a:ext cx="10805932" cy="31746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/>
              <a:t>Introduction to version control.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Using Git and GitHub to version control the software under production. </a:t>
            </a:r>
            <a:endParaRPr lang="en-AE" sz="2400" dirty="0"/>
          </a:p>
          <a:p>
            <a:pPr lvl="0">
              <a:lnSpc>
                <a:spcPct val="150000"/>
              </a:lnSpc>
            </a:pPr>
            <a:r>
              <a:rPr lang="en-US" sz="2400" dirty="0"/>
              <a:t>Creating GitHub accounts, organization, repository. </a:t>
            </a:r>
            <a:endParaRPr lang="en-AE" sz="2400" dirty="0"/>
          </a:p>
          <a:p>
            <a:pPr lvl="0">
              <a:lnSpc>
                <a:spcPct val="150000"/>
              </a:lnSpc>
            </a:pPr>
            <a:r>
              <a:rPr lang="en-US" sz="2400" dirty="0"/>
              <a:t>Pushing and pulling versions to the remote directories using Git and GitHub.</a:t>
            </a:r>
            <a:endParaRPr lang="en-AE" sz="2400" dirty="0"/>
          </a:p>
        </p:txBody>
      </p:sp>
    </p:spTree>
    <p:extLst>
      <p:ext uri="{BB962C8B-B14F-4D97-AF65-F5344CB8AC3E}">
        <p14:creationId xmlns:p14="http://schemas.microsoft.com/office/powerpoint/2010/main" val="314160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1944-721E-E649-A615-D8DDE9BE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r>
              <a:rPr lang="en-AE" dirty="0">
                <a:solidFill>
                  <a:srgbClr val="C00000"/>
                </a:solidFill>
              </a:rPr>
              <a:t>Q Anyone used Git or GitHub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FEA8-316A-4C44-9728-B0B81B52F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9473"/>
            <a:ext cx="10515600" cy="4351338"/>
          </a:xfrm>
        </p:spPr>
        <p:txBody>
          <a:bodyPr/>
          <a:lstStyle/>
          <a:p>
            <a:r>
              <a:rPr lang="en-AE" dirty="0"/>
              <a:t>Yes</a:t>
            </a:r>
          </a:p>
          <a:p>
            <a:r>
              <a:rPr lang="en-AE" dirty="0"/>
              <a:t>No</a:t>
            </a:r>
          </a:p>
          <a:p>
            <a:endParaRPr lang="en-AE" dirty="0"/>
          </a:p>
          <a:p>
            <a:endParaRPr lang="en-AE" dirty="0"/>
          </a:p>
          <a:p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AF64C-86C6-514A-976B-DF82F9A9ED77}"/>
              </a:ext>
            </a:extLst>
          </p:cNvPr>
          <p:cNvSpPr txBox="1"/>
          <p:nvPr/>
        </p:nvSpPr>
        <p:spPr>
          <a:xfrm>
            <a:off x="6481822" y="5433292"/>
            <a:ext cx="472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b="1" i="1" dirty="0">
                <a:solidFill>
                  <a:schemeClr val="accent6">
                    <a:lumMod val="75000"/>
                  </a:schemeClr>
                </a:solidFill>
              </a:rPr>
              <a:t>Slido Event Code COE420</a:t>
            </a:r>
          </a:p>
        </p:txBody>
      </p:sp>
    </p:spTree>
    <p:extLst>
      <p:ext uri="{BB962C8B-B14F-4D97-AF65-F5344CB8AC3E}">
        <p14:creationId xmlns:p14="http://schemas.microsoft.com/office/powerpoint/2010/main" val="311609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8D69E-18F5-3741-A893-37247746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30D00-8D61-254E-BC5C-0B7F896D2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What it is and its benefits</a:t>
            </a:r>
          </a:p>
        </p:txBody>
      </p:sp>
    </p:spTree>
    <p:extLst>
      <p:ext uri="{BB962C8B-B14F-4D97-AF65-F5344CB8AC3E}">
        <p14:creationId xmlns:p14="http://schemas.microsoft.com/office/powerpoint/2010/main" val="107724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87B9-F858-A841-A9D0-05A252CE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9216"/>
            <a:ext cx="10515600" cy="1325563"/>
          </a:xfrm>
        </p:spPr>
        <p:txBody>
          <a:bodyPr>
            <a:normAutofit/>
          </a:bodyPr>
          <a:lstStyle/>
          <a:p>
            <a:r>
              <a:rPr lang="en-AE" sz="4000" b="1" dirty="0">
                <a:solidFill>
                  <a:srgbClr val="C00000"/>
                </a:solidFill>
              </a:rPr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7C59-116F-8344-8056-AA76F8AC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561"/>
            <a:ext cx="10515600" cy="7631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system that records changes or versions of file/s over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DD3F-3BAA-E044-ACB2-E958D4B9B154}"/>
              </a:ext>
            </a:extLst>
          </p:cNvPr>
          <p:cNvSpPr txBox="1"/>
          <p:nvPr/>
        </p:nvSpPr>
        <p:spPr>
          <a:xfrm>
            <a:off x="838200" y="2708886"/>
            <a:ext cx="512839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AE" sz="36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Benefits of Version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7B11A-C1F4-BD4F-8B2E-74D942623F7C}"/>
              </a:ext>
            </a:extLst>
          </p:cNvPr>
          <p:cNvSpPr/>
          <p:nvPr/>
        </p:nvSpPr>
        <p:spPr>
          <a:xfrm>
            <a:off x="838200" y="3299817"/>
            <a:ext cx="10296647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A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evert to older version of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Helps developer teams work on different components of a software concurrently and allows integration of these components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See who last modified something that might be causing a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Recover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lost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Ensures no code conflicts occur between developers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1ED02-9BE3-0948-A492-AF5808E8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2014779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8A1CA-F131-FA4A-B9DC-165054D8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>
                <a:solidFill>
                  <a:srgbClr val="C00000"/>
                </a:solidFill>
              </a:rPr>
              <a:t>Git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1ED91-0285-6B41-9884-55D15E39C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What is it and how to use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6B6C2-D0F6-F44C-BD65-D455F63D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414" y="3605241"/>
            <a:ext cx="1914467" cy="19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C4F8-64A8-924D-9603-7F463B53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10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5132-1F0E-B944-A651-135F48876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956"/>
            <a:ext cx="10515600" cy="31977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</a:t>
            </a:r>
            <a:r>
              <a:rPr lang="en-AE" dirty="0"/>
              <a:t>ndustry standard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Distributed Version control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Keeps history of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Track changes in files or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98E37-D46B-8142-9BBC-2400BE02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26" y="1259662"/>
            <a:ext cx="3905819" cy="467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13689-2F7F-5F4C-A3D6-22569DF7AAE7}"/>
              </a:ext>
            </a:extLst>
          </p:cNvPr>
          <p:cNvSpPr txBox="1"/>
          <p:nvPr/>
        </p:nvSpPr>
        <p:spPr>
          <a:xfrm>
            <a:off x="7709870" y="5937688"/>
            <a:ext cx="3643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Distributed Version Control</a:t>
            </a:r>
          </a:p>
          <a:p>
            <a:pPr algn="ctr"/>
            <a:r>
              <a:rPr lang="en-AE" sz="1400" i="1" dirty="0"/>
              <a:t>Source: </a:t>
            </a:r>
            <a:r>
              <a:rPr lang="en-AE" sz="1400" i="1" dirty="0">
                <a:hlinkClick r:id="rId3"/>
              </a:rPr>
              <a:t>Pro Git Book</a:t>
            </a:r>
            <a:endParaRPr lang="en-AE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9A8A99-CA9F-3D4C-82E6-171AF3471DE5}"/>
              </a:ext>
            </a:extLst>
          </p:cNvPr>
          <p:cNvSpPr txBox="1"/>
          <p:nvPr/>
        </p:nvSpPr>
        <p:spPr>
          <a:xfrm rot="17482176">
            <a:off x="8818368" y="32661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push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B87C1-887D-AA4B-8038-0A744D35A418}"/>
              </a:ext>
            </a:extLst>
          </p:cNvPr>
          <p:cNvSpPr txBox="1"/>
          <p:nvPr/>
        </p:nvSpPr>
        <p:spPr>
          <a:xfrm rot="17651286">
            <a:off x="8534390" y="3125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3A0F1-3FD0-9E40-9CD2-AC9B65856A6E}"/>
              </a:ext>
            </a:extLst>
          </p:cNvPr>
          <p:cNvSpPr txBox="1"/>
          <p:nvPr/>
        </p:nvSpPr>
        <p:spPr>
          <a:xfrm rot="4466476">
            <a:off x="9883511" y="316401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push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593DC-41D0-7846-BCAF-8BDEB3D65A64}"/>
              </a:ext>
            </a:extLst>
          </p:cNvPr>
          <p:cNvSpPr txBox="1"/>
          <p:nvPr/>
        </p:nvSpPr>
        <p:spPr>
          <a:xfrm rot="4635586">
            <a:off x="9642457" y="3308537"/>
            <a:ext cx="62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09825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9CFFDD-8939-AB4B-8FBD-6AC1FCEC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93" y="2836645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AE" dirty="0"/>
              <a:t>If you have any question during the presentation please use the mic or send it in the chat and I will see them at the end…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3CFF5-4C35-1F4A-8BB2-72872060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0" y="865850"/>
            <a:ext cx="2382696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4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9578-86C8-194C-826D-50AD2EDA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53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Terminology in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B371-DB9D-9848-9F4E-BD525988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4911"/>
            <a:ext cx="11072149" cy="30241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Repository: </a:t>
            </a:r>
            <a:r>
              <a:rPr lang="en-US" dirty="0"/>
              <a:t>container, directory, project folder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Local repository – stored on your own computer, local version of the code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Remote repository – stored on a remote server, useful when working with teams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Commit: </a:t>
            </a:r>
            <a:r>
              <a:rPr lang="en-US" dirty="0"/>
              <a:t>snapshot of code at a particular time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Branch: </a:t>
            </a:r>
            <a:r>
              <a:rPr lang="en-US" dirty="0"/>
              <a:t>individual timelines or alternative environments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5725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AA72-99FB-B046-9C82-5FEC19BE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How to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DDB3-3D8E-BE44-BDD9-02D6548A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61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AE" sz="2000" dirty="0"/>
              <a:t> </a:t>
            </a:r>
            <a:r>
              <a:rPr lang="en-AE" sz="2000" b="1" dirty="0"/>
              <a:t>Step 1: </a:t>
            </a:r>
            <a:r>
              <a:rPr lang="en-AE" sz="2000" dirty="0"/>
              <a:t>Install Git from </a:t>
            </a:r>
            <a:r>
              <a:rPr lang="en-AE" sz="2000" dirty="0">
                <a:hlinkClick r:id="rId2"/>
              </a:rPr>
              <a:t>here</a:t>
            </a:r>
            <a:endParaRPr lang="en-AE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If you want to integrate Git with your editor check this </a:t>
            </a:r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 or this </a:t>
            </a:r>
            <a:r>
              <a:rPr lang="en-US" sz="2000" dirty="0">
                <a:hlinkClick r:id="rId4"/>
              </a:rPr>
              <a:t>link</a:t>
            </a:r>
            <a:endParaRPr lang="en-AE" sz="20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AE" sz="2000" b="1" dirty="0"/>
              <a:t> Step 2: </a:t>
            </a:r>
            <a:r>
              <a:rPr lang="en-AE" sz="2000" dirty="0"/>
              <a:t>Configure your details (name &amp; email)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T</a:t>
            </a:r>
            <a:r>
              <a:rPr lang="en-AE" sz="2000" dirty="0"/>
              <a:t>o track who made what changes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AE" sz="2000" b="1" dirty="0"/>
              <a:t> Step 3: </a:t>
            </a:r>
            <a:r>
              <a:rPr lang="en-AE" sz="2000" dirty="0"/>
              <a:t>initialize repository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b="1" dirty="0"/>
              <a:t> Step 4: </a:t>
            </a:r>
            <a:r>
              <a:rPr lang="en-US" sz="2000" dirty="0"/>
              <a:t>check status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Check the status of the repository to see which files were changed, staged, untracked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b="1" dirty="0"/>
              <a:t> Step 5: </a:t>
            </a:r>
            <a:r>
              <a:rPr lang="en-US" sz="2000" dirty="0"/>
              <a:t>add files to staging area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T</a:t>
            </a:r>
            <a:r>
              <a:rPr lang="en-AE" sz="2000" dirty="0"/>
              <a:t>he changed files that you want to track and commit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AE" sz="2000" b="1" dirty="0"/>
              <a:t> Step 6: </a:t>
            </a:r>
            <a:r>
              <a:rPr lang="en-AE" sz="2000" dirty="0"/>
              <a:t>commit changes</a:t>
            </a:r>
          </a:p>
          <a:p>
            <a:pPr lvl="1">
              <a:lnSpc>
                <a:spcPct val="120000"/>
              </a:lnSpc>
            </a:pPr>
            <a:r>
              <a:rPr lang="en-AE" sz="2000" dirty="0"/>
              <a:t>To save the changes in the repisotry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Tip: make small commits (after every feature added or changed or bug fixes)</a:t>
            </a:r>
          </a:p>
        </p:txBody>
      </p:sp>
    </p:spTree>
    <p:extLst>
      <p:ext uri="{BB962C8B-B14F-4D97-AF65-F5344CB8AC3E}">
        <p14:creationId xmlns:p14="http://schemas.microsoft.com/office/powerpoint/2010/main" val="143730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6316-1471-5C4D-9BBB-8E5F84C9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41F5D-9610-0C4B-9B3B-C5EEA917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it status</a:t>
            </a:r>
          </a:p>
          <a:p>
            <a:pPr lvl="1"/>
            <a:r>
              <a:rPr lang="en-US" dirty="0"/>
              <a:t>T</a:t>
            </a:r>
            <a:r>
              <a:rPr lang="en-AE" dirty="0"/>
              <a:t>o check the status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it add filename</a:t>
            </a:r>
          </a:p>
          <a:p>
            <a:pPr lvl="1"/>
            <a:r>
              <a:rPr lang="en-AE" dirty="0"/>
              <a:t>To add changed files to staging area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it commit –m “message”</a:t>
            </a:r>
          </a:p>
          <a:p>
            <a:pPr lvl="1"/>
            <a:r>
              <a:rPr lang="en-AE" dirty="0"/>
              <a:t>To commit changes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it log </a:t>
            </a:r>
          </a:p>
          <a:p>
            <a:pPr lvl="1"/>
            <a:r>
              <a:rPr lang="en-US" dirty="0"/>
              <a:t>V</a:t>
            </a:r>
            <a:r>
              <a:rPr lang="en-AE" dirty="0"/>
              <a:t>iews commit history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it checkout &lt;commit-hash&gt;</a:t>
            </a:r>
          </a:p>
          <a:p>
            <a:pPr lvl="1"/>
            <a:r>
              <a:rPr lang="en-US" dirty="0"/>
              <a:t>R</a:t>
            </a:r>
            <a:r>
              <a:rPr lang="en-AE" dirty="0"/>
              <a:t>evert to previous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321F9-8888-FA41-84BD-39D10F4CF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09739" y="4001294"/>
            <a:ext cx="5431790" cy="1052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166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111C-2BB6-BF43-B5A9-9742B0B2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1D71-AF0E-BF4C-B4F5-11B932B5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656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Branches like timelines.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Useful if you want to try somethings but do not want to impact the main one.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For example if you are unsure about a certain feature you added so you wan to show them first to team members.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By default, we initially use the M</a:t>
            </a:r>
            <a:r>
              <a:rPr lang="en-AE" sz="2400" dirty="0"/>
              <a:t>aster branch (main one).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Y</a:t>
            </a:r>
            <a:r>
              <a:rPr lang="en-AE" sz="2400" dirty="0"/>
              <a:t>ou can create new branches.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</a:t>
            </a:r>
            <a:r>
              <a:rPr lang="en-AE" sz="2400" dirty="0"/>
              <a:t>erge with master:</a:t>
            </a:r>
          </a:p>
          <a:p>
            <a:pPr lvl="1">
              <a:lnSpc>
                <a:spcPct val="150000"/>
              </a:lnSpc>
            </a:pP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branchName</a:t>
            </a:r>
          </a:p>
        </p:txBody>
      </p:sp>
    </p:spTree>
    <p:extLst>
      <p:ext uri="{BB962C8B-B14F-4D97-AF65-F5344CB8AC3E}">
        <p14:creationId xmlns:p14="http://schemas.microsoft.com/office/powerpoint/2010/main" val="123372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9A612-9E5D-3B47-B5C4-7DAA534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Demo using Git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246C-09C3-954F-825C-08ACC7CB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Initializing a git repository, staging and committing</a:t>
            </a:r>
          </a:p>
        </p:txBody>
      </p:sp>
    </p:spTree>
    <p:extLst>
      <p:ext uri="{BB962C8B-B14F-4D97-AF65-F5344CB8AC3E}">
        <p14:creationId xmlns:p14="http://schemas.microsoft.com/office/powerpoint/2010/main" val="243624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85D69-E7B8-5A44-9907-F469831D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320"/>
            <a:ext cx="10515600" cy="1325563"/>
          </a:xfrm>
        </p:spPr>
        <p:txBody>
          <a:bodyPr/>
          <a:lstStyle/>
          <a:p>
            <a:r>
              <a:rPr lang="en-AE" dirty="0">
                <a:solidFill>
                  <a:srgbClr val="C00000"/>
                </a:solidFill>
              </a:rPr>
              <a:t>Q: What should be done first before committing changes?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6B501-9C30-F445-860C-3D86EA95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0496"/>
            <a:ext cx="10515600" cy="219079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A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ushing changes to local repository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Viewing all previous commits made</a:t>
            </a:r>
          </a:p>
          <a:p>
            <a:r>
              <a:rPr lang="en-A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the changed files to the staging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5F9E8-131A-5748-8B6F-AFB4199899EA}"/>
              </a:ext>
            </a:extLst>
          </p:cNvPr>
          <p:cNvSpPr txBox="1"/>
          <p:nvPr/>
        </p:nvSpPr>
        <p:spPr>
          <a:xfrm>
            <a:off x="6481822" y="5433292"/>
            <a:ext cx="472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b="1" i="1" dirty="0">
                <a:solidFill>
                  <a:schemeClr val="accent6">
                    <a:lumMod val="75000"/>
                  </a:schemeClr>
                </a:solidFill>
              </a:rPr>
              <a:t>Slido Event Code COE420</a:t>
            </a:r>
          </a:p>
        </p:txBody>
      </p:sp>
    </p:spTree>
    <p:extLst>
      <p:ext uri="{BB962C8B-B14F-4D97-AF65-F5344CB8AC3E}">
        <p14:creationId xmlns:p14="http://schemas.microsoft.com/office/powerpoint/2010/main" val="241528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EA5872-44FE-2D4E-A006-596BF7E5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GitHub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4D0E89-E1A7-404A-A7D3-E40E750E6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What is it and how to use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03A6F-135B-FE4B-8FBD-D2757D74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033" y="2959749"/>
            <a:ext cx="2306588" cy="191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9EDB9-A03F-F147-BF69-5A3CECDE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03" y="2905599"/>
            <a:ext cx="3623048" cy="20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5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6603-4441-6842-8393-52D7B783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64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00F2-9F82-014F-B533-2366A745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6956"/>
            <a:ext cx="10515600" cy="26074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E" dirty="0"/>
              <a:t>Platform to share and collaborate on code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Access r</a:t>
            </a:r>
            <a:r>
              <a:rPr lang="en-AE" dirty="0"/>
              <a:t>emote repository</a:t>
            </a:r>
          </a:p>
          <a:p>
            <a:pPr>
              <a:lnSpc>
                <a:spcPct val="150000"/>
              </a:lnSpc>
            </a:pPr>
            <a:r>
              <a:rPr lang="en-US" dirty="0"/>
              <a:t>T</a:t>
            </a:r>
            <a:r>
              <a:rPr lang="en-AE" dirty="0"/>
              <a:t>o share your code (local repository) with others (team members) </a:t>
            </a:r>
          </a:p>
        </p:txBody>
      </p:sp>
    </p:spTree>
    <p:extLst>
      <p:ext uri="{BB962C8B-B14F-4D97-AF65-F5344CB8AC3E}">
        <p14:creationId xmlns:p14="http://schemas.microsoft.com/office/powerpoint/2010/main" val="82460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9AB-47D8-BB4E-A757-0A9CCC2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55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7F9B0-27D5-5642-944E-ACEAB76F3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116"/>
            <a:ext cx="10515600" cy="33409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Organization: </a:t>
            </a:r>
            <a:r>
              <a:rPr lang="en-US" dirty="0"/>
              <a:t>shared account where the team members collaborate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Clone: </a:t>
            </a:r>
            <a:r>
              <a:rPr lang="en-US" dirty="0"/>
              <a:t>downloading the repository to your local machine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Pull: </a:t>
            </a:r>
            <a:r>
              <a:rPr lang="en-US" dirty="0"/>
              <a:t>pull requests allows you to view any changes made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Push: </a:t>
            </a:r>
            <a:r>
              <a:rPr lang="en-US" dirty="0"/>
              <a:t>updates a remote branch with the commits (changes) made</a:t>
            </a:r>
          </a:p>
        </p:txBody>
      </p:sp>
    </p:spTree>
    <p:extLst>
      <p:ext uri="{BB962C8B-B14F-4D97-AF65-F5344CB8AC3E}">
        <p14:creationId xmlns:p14="http://schemas.microsoft.com/office/powerpoint/2010/main" val="242298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8E50-1478-D741-9399-DC83FF36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238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How to use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7F51-D9CC-2B40-9AA5-9341BE84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01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E" dirty="0"/>
              <a:t>Create an account.</a:t>
            </a:r>
          </a:p>
          <a:p>
            <a:pPr>
              <a:lnSpc>
                <a:spcPct val="150000"/>
              </a:lnSpc>
            </a:pPr>
            <a:r>
              <a:rPr lang="en-AE" dirty="0"/>
              <a:t>Create an organization with your team members.</a:t>
            </a:r>
          </a:p>
          <a:p>
            <a:pPr>
              <a:lnSpc>
                <a:spcPct val="150000"/>
              </a:lnSpc>
            </a:pPr>
            <a:r>
              <a:rPr lang="en-AE" dirty="0"/>
              <a:t>Create a repository for your team project.</a:t>
            </a:r>
          </a:p>
          <a:p>
            <a:pPr>
              <a:lnSpc>
                <a:spcPct val="150000"/>
              </a:lnSpc>
            </a:pPr>
            <a:r>
              <a:rPr lang="en-AE" dirty="0"/>
              <a:t>Add/commit your code locally using Git.</a:t>
            </a:r>
          </a:p>
          <a:p>
            <a:pPr>
              <a:lnSpc>
                <a:spcPct val="150000"/>
              </a:lnSpc>
            </a:pPr>
            <a:r>
              <a:rPr lang="en-US" dirty="0"/>
              <a:t>Push your code to GitHub.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28149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B629-F05E-5C49-87FA-898A4F36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7531"/>
            <a:ext cx="10515600" cy="2852737"/>
          </a:xfrm>
        </p:spPr>
        <p:txBody>
          <a:bodyPr/>
          <a:lstStyle/>
          <a:p>
            <a:r>
              <a:rPr lang="en-AE" b="1" dirty="0">
                <a:solidFill>
                  <a:srgbClr val="00B050"/>
                </a:solidFill>
              </a:rPr>
              <a:t>Slido</a:t>
            </a:r>
            <a:r>
              <a:rPr lang="en-AE" dirty="0"/>
              <a:t> – Code event </a:t>
            </a:r>
            <a:r>
              <a:rPr lang="en-A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COE420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8F557-33DF-444E-8DB0-D14C9E34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67256"/>
            <a:ext cx="10515600" cy="1500187"/>
          </a:xfrm>
        </p:spPr>
        <p:txBody>
          <a:bodyPr/>
          <a:lstStyle/>
          <a:p>
            <a:r>
              <a:rPr lang="en-US" dirty="0">
                <a:hlinkClick r:id="rId5"/>
              </a:rPr>
              <a:t>https://www.sli.do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8B1AB-39DF-A24B-9542-D25124C47735}"/>
              </a:ext>
            </a:extLst>
          </p:cNvPr>
          <p:cNvSpPr txBox="1"/>
          <p:nvPr/>
        </p:nvSpPr>
        <p:spPr>
          <a:xfrm>
            <a:off x="7159557" y="6196519"/>
            <a:ext cx="435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i="1" dirty="0"/>
              <a:t>Will be used in lab sessions for participation</a:t>
            </a:r>
          </a:p>
        </p:txBody>
      </p:sp>
      <p:pic>
        <p:nvPicPr>
          <p:cNvPr id="7" name="slido.mov" descr="slido.mov">
            <a:hlinkClick r:id="" action="ppaction://media"/>
            <a:extLst>
              <a:ext uri="{FF2B5EF4-FFF2-40B4-BE49-F238E27FC236}">
                <a16:creationId xmlns:a16="http://schemas.microsoft.com/office/drawing/2014/main" id="{4AE2F9AB-9988-2B4F-A06D-1BBC31800C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14313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972787-B708-9B44-AA41-F6192A53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Demo using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E83D4-1D42-8546-B70F-571925AF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Creating organization, repository, viewing commits, issues</a:t>
            </a:r>
          </a:p>
        </p:txBody>
      </p:sp>
    </p:spTree>
    <p:extLst>
      <p:ext uri="{BB962C8B-B14F-4D97-AF65-F5344CB8AC3E}">
        <p14:creationId xmlns:p14="http://schemas.microsoft.com/office/powerpoint/2010/main" val="303091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85D69-E7B8-5A44-9907-F469831D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320"/>
            <a:ext cx="10515600" cy="1325563"/>
          </a:xfrm>
        </p:spPr>
        <p:txBody>
          <a:bodyPr/>
          <a:lstStyle/>
          <a:p>
            <a:r>
              <a:rPr lang="en-AE" dirty="0">
                <a:solidFill>
                  <a:srgbClr val="C00000"/>
                </a:solidFill>
              </a:rPr>
              <a:t>Q: What is GitHub?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6B501-9C30-F445-860C-3D86EA95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4830"/>
            <a:ext cx="10515600" cy="2190790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Command-line tool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 repository hosting service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Development Environment (IDE)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System</a:t>
            </a:r>
          </a:p>
          <a:p>
            <a:endParaRPr lang="en-A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5F9E8-131A-5748-8B6F-AFB4199899EA}"/>
              </a:ext>
            </a:extLst>
          </p:cNvPr>
          <p:cNvSpPr txBox="1"/>
          <p:nvPr/>
        </p:nvSpPr>
        <p:spPr>
          <a:xfrm>
            <a:off x="6481822" y="5433292"/>
            <a:ext cx="472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b="1" i="1" dirty="0">
                <a:solidFill>
                  <a:schemeClr val="accent6">
                    <a:lumMod val="75000"/>
                  </a:schemeClr>
                </a:solidFill>
              </a:rPr>
              <a:t>Slido Event Code COE420</a:t>
            </a:r>
          </a:p>
        </p:txBody>
      </p:sp>
    </p:spTree>
    <p:extLst>
      <p:ext uri="{BB962C8B-B14F-4D97-AF65-F5344CB8AC3E}">
        <p14:creationId xmlns:p14="http://schemas.microsoft.com/office/powerpoint/2010/main" val="353632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9A39-F4B7-E040-841F-E7942ECD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434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Git vs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B995-7BDF-D849-BEED-222D0A23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101"/>
            <a:ext cx="10515600" cy="33251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Git</a:t>
            </a:r>
            <a:r>
              <a:rPr lang="en-US" sz="2400" dirty="0"/>
              <a:t> is an open-source tool developers install locally to manage source code, while </a:t>
            </a:r>
            <a:r>
              <a:rPr lang="en-US" sz="2400" b="1" dirty="0"/>
              <a:t>GitHub</a:t>
            </a:r>
            <a:r>
              <a:rPr lang="en-US" sz="2400" dirty="0"/>
              <a:t> is an online service to which developers who use </a:t>
            </a:r>
            <a:r>
              <a:rPr lang="en-US" sz="2400" b="1" dirty="0"/>
              <a:t>Git</a:t>
            </a:r>
            <a:r>
              <a:rPr lang="en-US" sz="2400" dirty="0"/>
              <a:t> can connect and upload or download resources.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Git</a:t>
            </a:r>
            <a:r>
              <a:rPr lang="en-US" sz="2400" dirty="0"/>
              <a:t> is the main tool, you can use it on its own.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GitHub</a:t>
            </a:r>
            <a:r>
              <a:rPr lang="en-US" sz="2400" dirty="0"/>
              <a:t> relies on </a:t>
            </a:r>
            <a:r>
              <a:rPr lang="en-US" sz="2400" b="1" dirty="0"/>
              <a:t>Git</a:t>
            </a:r>
            <a:r>
              <a:rPr lang="en-US" sz="2400" dirty="0"/>
              <a:t>, allows you to share your repository with others.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03CD6-F1B5-AF43-9004-15EC965E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572" y="691013"/>
            <a:ext cx="1034007" cy="1034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0419E-94E1-724A-BD46-7B7C3A17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89" y="339575"/>
            <a:ext cx="1680382" cy="9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239C-16EE-0B4C-B8CA-3E533A68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560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FE358-6239-8542-B8C8-098F100B8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572795"/>
              </p:ext>
            </p:extLst>
          </p:nvPr>
        </p:nvGraphicFramePr>
        <p:xfrm>
          <a:off x="-54843" y="279883"/>
          <a:ext cx="12246843" cy="468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188448-9FA2-B243-ADD5-3E6C121062FD}"/>
              </a:ext>
            </a:extLst>
          </p:cNvPr>
          <p:cNvSpPr txBox="1"/>
          <p:nvPr/>
        </p:nvSpPr>
        <p:spPr>
          <a:xfrm>
            <a:off x="7257191" y="4512027"/>
            <a:ext cx="370165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E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-m “message”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master</a:t>
            </a:r>
            <a:endParaRPr lang="en-A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4418D1-1CED-7A47-820C-D5FE9A0E3AB9}"/>
              </a:ext>
            </a:extLst>
          </p:cNvPr>
          <p:cNvGrpSpPr/>
          <p:nvPr/>
        </p:nvGrpSpPr>
        <p:grpSpPr>
          <a:xfrm>
            <a:off x="2127085" y="3663215"/>
            <a:ext cx="1901653" cy="790596"/>
            <a:chOff x="1437755" y="2196907"/>
            <a:chExt cx="1596399" cy="638559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D6EAA65-B3DD-6249-B4A2-DE504B71BFDE}"/>
                </a:ext>
              </a:extLst>
            </p:cNvPr>
            <p:cNvSpPr/>
            <p:nvPr/>
          </p:nvSpPr>
          <p:spPr>
            <a:xfrm>
              <a:off x="1437755" y="2196907"/>
              <a:ext cx="1596399" cy="638559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CB446F7A-87F0-174D-8BAE-0207D192EE6A}"/>
                </a:ext>
              </a:extLst>
            </p:cNvPr>
            <p:cNvSpPr txBox="1"/>
            <p:nvPr/>
          </p:nvSpPr>
          <p:spPr>
            <a:xfrm>
              <a:off x="1757035" y="2196907"/>
              <a:ext cx="957840" cy="6385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Or clone team repo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F98328-B601-AB46-BD1D-CDFF11102FD6}"/>
              </a:ext>
            </a:extLst>
          </p:cNvPr>
          <p:cNvGrpSpPr/>
          <p:nvPr/>
        </p:nvGrpSpPr>
        <p:grpSpPr>
          <a:xfrm>
            <a:off x="4028739" y="3725330"/>
            <a:ext cx="2067261" cy="728481"/>
            <a:chOff x="4971657" y="3119559"/>
            <a:chExt cx="1821204" cy="728481"/>
          </a:xfrm>
          <a:solidFill>
            <a:srgbClr val="FFC000"/>
          </a:solidFill>
        </p:grpSpPr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E97B3997-D5D3-F04F-A1A3-0EE19BF4A2B9}"/>
                </a:ext>
              </a:extLst>
            </p:cNvPr>
            <p:cNvSpPr/>
            <p:nvPr/>
          </p:nvSpPr>
          <p:spPr>
            <a:xfrm>
              <a:off x="4971657" y="3119559"/>
              <a:ext cx="1821204" cy="728481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>
              <a:extLst>
                <a:ext uri="{FF2B5EF4-FFF2-40B4-BE49-F238E27FC236}">
                  <a16:creationId xmlns:a16="http://schemas.microsoft.com/office/drawing/2014/main" id="{FFBE38D5-0F4D-B545-9CF6-30405BABFCC5}"/>
                </a:ext>
              </a:extLst>
            </p:cNvPr>
            <p:cNvSpPr txBox="1"/>
            <p:nvPr/>
          </p:nvSpPr>
          <p:spPr>
            <a:xfrm>
              <a:off x="5335898" y="3119559"/>
              <a:ext cx="1092723" cy="7284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Pull latest 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64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08B526-F214-9543-881E-183E93ED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Lab Execise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CC8BC-0989-8847-8189-A739D52D6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b="1" dirty="0"/>
              <a:t>Assignment document and code file on iLearn</a:t>
            </a:r>
          </a:p>
        </p:txBody>
      </p:sp>
    </p:spTree>
    <p:extLst>
      <p:ext uri="{BB962C8B-B14F-4D97-AF65-F5344CB8AC3E}">
        <p14:creationId xmlns:p14="http://schemas.microsoft.com/office/powerpoint/2010/main" val="25715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8144CDEF-E455-8341-9648-6BF8A09A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1" y="2451185"/>
            <a:ext cx="2182585" cy="2182585"/>
          </a:xfrm>
          <a:prstGeom prst="rect">
            <a:avLst/>
          </a:prstGeom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3540A7E-59F4-FE4A-8BC2-EE4970F4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0425" y="2451185"/>
            <a:ext cx="2182585" cy="2182585"/>
          </a:xfrm>
          <a:prstGeom prst="rect">
            <a:avLst/>
          </a:prstGeom>
        </p:spPr>
      </p:pic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26038C4F-D9E0-7443-9E7F-63E3C09FC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451185"/>
            <a:ext cx="2182585" cy="2182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2AF85-0B20-004C-AA35-4087BDFA1EF1}"/>
              </a:ext>
            </a:extLst>
          </p:cNvPr>
          <p:cNvSpPr txBox="1"/>
          <p:nvPr/>
        </p:nvSpPr>
        <p:spPr>
          <a:xfrm>
            <a:off x="983692" y="4633770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Member_A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D515C-D968-3540-85F9-8DD97E7090CC}"/>
              </a:ext>
            </a:extLst>
          </p:cNvPr>
          <p:cNvSpPr txBox="1"/>
          <p:nvPr/>
        </p:nvSpPr>
        <p:spPr>
          <a:xfrm>
            <a:off x="3683643" y="463377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Member_B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747D-252E-DF4D-B4DC-3BE552B55B7A}"/>
              </a:ext>
            </a:extLst>
          </p:cNvPr>
          <p:cNvSpPr txBox="1"/>
          <p:nvPr/>
        </p:nvSpPr>
        <p:spPr>
          <a:xfrm>
            <a:off x="6384027" y="4633769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Member_C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80FDE-E514-7349-BE01-3B08EDB42E19}"/>
              </a:ext>
            </a:extLst>
          </p:cNvPr>
          <p:cNvSpPr txBox="1"/>
          <p:nvPr/>
        </p:nvSpPr>
        <p:spPr>
          <a:xfrm>
            <a:off x="7187292" y="5946631"/>
            <a:ext cx="3987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Decide now on your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F77B4-9169-C340-A212-493F66717DFD}"/>
              </a:ext>
            </a:extLst>
          </p:cNvPr>
          <p:cNvSpPr txBox="1"/>
          <p:nvPr/>
        </p:nvSpPr>
        <p:spPr>
          <a:xfrm>
            <a:off x="1016036" y="1077958"/>
            <a:ext cx="4040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2362A"/>
                </a:solidFill>
              </a:rPr>
              <a:t>For today’s lab exercises…</a:t>
            </a:r>
          </a:p>
        </p:txBody>
      </p:sp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5AFD4326-EA16-F44D-8933-8FCBA531E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1574" y="2451184"/>
            <a:ext cx="2182585" cy="2182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831614-0431-8A46-9C03-5CC6BC5829B5}"/>
              </a:ext>
            </a:extLst>
          </p:cNvPr>
          <p:cNvSpPr txBox="1"/>
          <p:nvPr/>
        </p:nvSpPr>
        <p:spPr>
          <a:xfrm>
            <a:off x="9064372" y="4633768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Member_D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D06A2-B446-CD40-AA83-81C8DB4B421A}"/>
              </a:ext>
            </a:extLst>
          </p:cNvPr>
          <p:cNvSpPr txBox="1"/>
          <p:nvPr/>
        </p:nvSpPr>
        <p:spPr>
          <a:xfrm>
            <a:off x="1079035" y="1647344"/>
            <a:ext cx="56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i="1" dirty="0"/>
              <a:t>Scenario: 4 team members working on a software project</a:t>
            </a:r>
          </a:p>
        </p:txBody>
      </p:sp>
    </p:spTree>
    <p:extLst>
      <p:ext uri="{BB962C8B-B14F-4D97-AF65-F5344CB8AC3E}">
        <p14:creationId xmlns:p14="http://schemas.microsoft.com/office/powerpoint/2010/main" val="121644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80CE-BEE2-F843-B211-E2873FA2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7399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What you will need in this lab: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CC0F-14A7-BE4C-AE7A-84CFD62DD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8479"/>
            <a:ext cx="11353800" cy="286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E" dirty="0"/>
              <a:t>Git (install it or add extension in VS Code or Atom)</a:t>
            </a:r>
          </a:p>
          <a:p>
            <a:pPr>
              <a:lnSpc>
                <a:spcPct val="150000"/>
              </a:lnSpc>
            </a:pPr>
            <a:r>
              <a:rPr lang="en-AE" dirty="0"/>
              <a:t>GitHub account</a:t>
            </a:r>
          </a:p>
          <a:p>
            <a:pPr>
              <a:lnSpc>
                <a:spcPct val="150000"/>
              </a:lnSpc>
            </a:pPr>
            <a:r>
              <a:rPr lang="en-AE" dirty="0"/>
              <a:t>If needed, Google meet session with your team members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54700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D09F-BAA1-8240-A4AA-BE2AA711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389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Your tasks: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A1E4-3620-9F46-9972-48AFA4482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79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Exercise 1: </a:t>
            </a:r>
            <a:r>
              <a:rPr lang="en-US" dirty="0"/>
              <a:t>Install Git (all team members)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Exercise 2: </a:t>
            </a:r>
            <a:r>
              <a:rPr lang="en-US" dirty="0"/>
              <a:t>Create accounts, organization and repository on GitHub (all team members)</a:t>
            </a:r>
            <a:endParaRPr lang="en-AE" dirty="0"/>
          </a:p>
          <a:p>
            <a:pPr>
              <a:lnSpc>
                <a:spcPct val="150000"/>
              </a:lnSpc>
            </a:pPr>
            <a:r>
              <a:rPr lang="en-US" b="1" dirty="0"/>
              <a:t>Exercise 3</a:t>
            </a:r>
            <a:r>
              <a:rPr lang="en-US" dirty="0"/>
              <a:t>: Configure your details (all team members)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Exercise 4-5: </a:t>
            </a:r>
            <a:r>
              <a:rPr lang="en-US" dirty="0"/>
              <a:t>Pushing initial commit (</a:t>
            </a:r>
            <a:r>
              <a:rPr lang="en-US" dirty="0" err="1"/>
              <a:t>member_A</a:t>
            </a:r>
            <a:r>
              <a:rPr lang="en-US" dirty="0"/>
              <a:t> only)</a:t>
            </a:r>
            <a:endParaRPr lang="en-AE" dirty="0"/>
          </a:p>
          <a:p>
            <a:pPr>
              <a:lnSpc>
                <a:spcPct val="150000"/>
              </a:lnSpc>
            </a:pPr>
            <a:r>
              <a:rPr lang="en-US" b="1" dirty="0"/>
              <a:t>Exercise 6: </a:t>
            </a:r>
            <a:r>
              <a:rPr lang="en-US" dirty="0"/>
              <a:t>Pushing changes (</a:t>
            </a:r>
            <a:r>
              <a:rPr lang="en-US" dirty="0" err="1"/>
              <a:t>member_B</a:t>
            </a:r>
            <a:r>
              <a:rPr lang="en-US" dirty="0"/>
              <a:t>, </a:t>
            </a:r>
            <a:r>
              <a:rPr lang="en-US" dirty="0" err="1"/>
              <a:t>member_C</a:t>
            </a:r>
            <a:r>
              <a:rPr lang="en-US" dirty="0"/>
              <a:t>, </a:t>
            </a:r>
            <a:r>
              <a:rPr lang="en-US" dirty="0" err="1"/>
              <a:t>member_D</a:t>
            </a:r>
            <a:r>
              <a:rPr lang="en-US" dirty="0"/>
              <a:t>)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Exercise 7: </a:t>
            </a:r>
            <a:r>
              <a:rPr lang="en-US" dirty="0"/>
              <a:t>Getting Updated Version (all team members)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32742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516C-E9D9-1249-B73A-F4F241D1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b="1" dirty="0">
                <a:solidFill>
                  <a:srgbClr val="C00000"/>
                </a:solidFill>
              </a:rPr>
              <a:t>Have you picked your team?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8739-574B-AB45-97F0-DA6245047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poll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A8BB7D-3A66-8B4F-96D4-8A10418DD7D3}"/>
              </a:ext>
            </a:extLst>
          </p:cNvPr>
          <p:cNvSpPr/>
          <p:nvPr/>
        </p:nvSpPr>
        <p:spPr>
          <a:xfrm>
            <a:off x="972274" y="5339556"/>
            <a:ext cx="100352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2000" b="1" i="1" dirty="0"/>
              <a:t>One team member send in the chat the names of the team members</a:t>
            </a:r>
          </a:p>
          <a:p>
            <a:endParaRPr lang="en-AE" sz="2000" b="1" i="1" dirty="0"/>
          </a:p>
          <a:p>
            <a:r>
              <a:rPr lang="en-AE" sz="2000" b="1" i="1" dirty="0"/>
              <a:t>You will see the assignment link by the end of the lab session (after I enroll you in groups) </a:t>
            </a:r>
          </a:p>
        </p:txBody>
      </p:sp>
    </p:spTree>
    <p:extLst>
      <p:ext uri="{BB962C8B-B14F-4D97-AF65-F5344CB8AC3E}">
        <p14:creationId xmlns:p14="http://schemas.microsoft.com/office/powerpoint/2010/main" val="28352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BCAAA93-E135-7847-81EC-D38CE0616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477" y="1598657"/>
            <a:ext cx="2970621" cy="297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AFAD3-8C63-8C4A-AECB-EA2FFE1FFDA5}"/>
              </a:ext>
            </a:extLst>
          </p:cNvPr>
          <p:cNvSpPr txBox="1"/>
          <p:nvPr/>
        </p:nvSpPr>
        <p:spPr>
          <a:xfrm>
            <a:off x="972805" y="4338445"/>
            <a:ext cx="2947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Member_A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F6B9C-45E8-B942-8589-86D57F1D941E}"/>
              </a:ext>
            </a:extLst>
          </p:cNvPr>
          <p:cNvSpPr txBox="1"/>
          <p:nvPr/>
        </p:nvSpPr>
        <p:spPr>
          <a:xfrm>
            <a:off x="4322282" y="1800413"/>
            <a:ext cx="7869718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Create an account on GitHub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Create an organization and invite team members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Create a repository for the project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Make the initial commit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Pull updated version</a:t>
            </a:r>
          </a:p>
        </p:txBody>
      </p:sp>
    </p:spTree>
    <p:extLst>
      <p:ext uri="{BB962C8B-B14F-4D97-AF65-F5344CB8AC3E}">
        <p14:creationId xmlns:p14="http://schemas.microsoft.com/office/powerpoint/2010/main" val="51680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2A23-30D6-1449-AF26-8003174B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68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171-7B5F-B045-9237-C2BCA3D4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006"/>
            <a:ext cx="10308220" cy="408667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Hend</a:t>
            </a:r>
            <a:r>
              <a:rPr lang="en-US" sz="20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ElGhazaly</a:t>
            </a:r>
            <a:endParaRPr lang="en-US" sz="20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Joined AUS in Fall 2019.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MSc in Advanced Computer Science from the University of Sheffield with a Distinction classification.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Dissertation on creating the first Arabic Talking Head for Dementia diagnosis.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Presented research in various conferences and awarded prizes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BSc in ITMB (Computer Science and Management) from the University of Sheffield with a First classification.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1F042-0C8B-4A45-9A36-BFBA3362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964" y="5686636"/>
            <a:ext cx="2340836" cy="9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08631F4-1323-2A43-8661-0773DA65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58" y="1017553"/>
            <a:ext cx="2182585" cy="2182585"/>
          </a:xfrm>
          <a:prstGeom prst="rect">
            <a:avLst/>
          </a:prstGeom>
        </p:spPr>
      </p:pic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8FED8D06-24B6-B046-B33B-EDA721DA3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1733" y="1017553"/>
            <a:ext cx="2182585" cy="218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5E0C0-6E1C-2841-9A6A-07DE00FB39E6}"/>
              </a:ext>
            </a:extLst>
          </p:cNvPr>
          <p:cNvSpPr txBox="1"/>
          <p:nvPr/>
        </p:nvSpPr>
        <p:spPr>
          <a:xfrm>
            <a:off x="869376" y="3200138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Member_B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6285F-275D-D448-A034-AC3A8958A6E9}"/>
              </a:ext>
            </a:extLst>
          </p:cNvPr>
          <p:cNvSpPr txBox="1"/>
          <p:nvPr/>
        </p:nvSpPr>
        <p:spPr>
          <a:xfrm>
            <a:off x="3569760" y="3200137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Member_C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FA35-4404-6B4F-8B03-6F074A3209E8}"/>
              </a:ext>
            </a:extLst>
          </p:cNvPr>
          <p:cNvSpPr txBox="1"/>
          <p:nvPr/>
        </p:nvSpPr>
        <p:spPr>
          <a:xfrm>
            <a:off x="6096000" y="1800413"/>
            <a:ext cx="5509842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Create an account on GitHub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Join organization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Add features to the java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Commit changes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Pull updated version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20F1AD7-3C0F-E546-AFAE-279409BFC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073" y="3657863"/>
            <a:ext cx="2182585" cy="2182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93C45-91EB-F049-9F40-6163AEAA76BD}"/>
              </a:ext>
            </a:extLst>
          </p:cNvPr>
          <p:cNvSpPr txBox="1"/>
          <p:nvPr/>
        </p:nvSpPr>
        <p:spPr>
          <a:xfrm>
            <a:off x="2173871" y="5840447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Member_D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078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E062-9E4E-0742-B223-BA187865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9647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What to Submit: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6B5A-3E74-9647-8E3B-5E4F5063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26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Report with screenshots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Follow the </a:t>
            </a:r>
            <a:r>
              <a:rPr lang="en-US" b="1" dirty="0"/>
              <a:t>template</a:t>
            </a:r>
            <a:r>
              <a:rPr lang="en-US" dirty="0"/>
              <a:t> provided for the report submission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Only </a:t>
            </a:r>
            <a:r>
              <a:rPr lang="en-US" b="1" dirty="0"/>
              <a:t>one</a:t>
            </a:r>
            <a:r>
              <a:rPr lang="en-US" dirty="0"/>
              <a:t> team member needs to submit the report </a:t>
            </a: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BC706D-7628-114E-B20E-B904243B5BBA}"/>
              </a:ext>
            </a:extLst>
          </p:cNvPr>
          <p:cNvSpPr/>
          <p:nvPr/>
        </p:nvSpPr>
        <p:spPr>
          <a:xfrm>
            <a:off x="4744427" y="5003273"/>
            <a:ext cx="660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E" sz="2400" b="1" i="1" dirty="0">
                <a:solidFill>
                  <a:srgbClr val="C00000"/>
                </a:solidFill>
              </a:rPr>
              <a:t>Deadline Tomorrow (Thursday 11th June 11:59pm)</a:t>
            </a:r>
          </a:p>
        </p:txBody>
      </p:sp>
    </p:spTree>
    <p:extLst>
      <p:ext uri="{BB962C8B-B14F-4D97-AF65-F5344CB8AC3E}">
        <p14:creationId xmlns:p14="http://schemas.microsoft.com/office/powerpoint/2010/main" val="352033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8A76-9A46-AC40-A42D-691DF143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9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 the next 30 minutes…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E03D-8871-A940-9FE5-02084547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1559"/>
            <a:ext cx="11025851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/>
              <a:t> Start on the lab exercises:</a:t>
            </a:r>
          </a:p>
          <a:p>
            <a:pPr lvl="1"/>
            <a:r>
              <a:rPr lang="en-AE" sz="2600" dirty="0"/>
              <a:t>Form team</a:t>
            </a:r>
          </a:p>
          <a:p>
            <a:pPr lvl="1"/>
            <a:r>
              <a:rPr lang="en-AE" sz="2600" dirty="0"/>
              <a:t>Install Git</a:t>
            </a:r>
          </a:p>
          <a:p>
            <a:pPr lvl="1"/>
            <a:r>
              <a:rPr lang="en-AE" sz="2600" dirty="0"/>
              <a:t>Create GitHub accounts</a:t>
            </a:r>
          </a:p>
          <a:p>
            <a:pPr marL="0" indent="0">
              <a:buNone/>
            </a:pPr>
            <a:r>
              <a:rPr lang="en-AE" sz="2600" dirty="0"/>
              <a:t>The rest to be completed as homework and submitted by tomorrow midnight</a:t>
            </a:r>
          </a:p>
          <a:p>
            <a:pPr marL="0" indent="0">
              <a:buNone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 Send me the links to the Google meet sessions in the chat</a:t>
            </a:r>
          </a:p>
          <a:p>
            <a:pPr marL="0" indent="0">
              <a:buNone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 Will pick a student at random to share their screen </a:t>
            </a:r>
            <a:r>
              <a:rPr lang="en-US" sz="2600" dirty="0">
                <a:sym typeface="Wingdings" pitchFamily="2" charset="2"/>
              </a:rPr>
              <a:t></a:t>
            </a:r>
            <a:endParaRPr lang="en-US" sz="2600" dirty="0"/>
          </a:p>
          <a:p>
            <a:pPr marL="0" indent="0">
              <a:buNone/>
            </a:pP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44186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2636-4F51-6A4B-B8F1-46C6945C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9904"/>
            <a:ext cx="10515600" cy="4117271"/>
          </a:xfrm>
        </p:spPr>
        <p:txBody>
          <a:bodyPr>
            <a:normAutofit fontScale="90000"/>
          </a:bodyPr>
          <a:lstStyle/>
          <a:p>
            <a:r>
              <a:rPr lang="en-AE" dirty="0">
                <a:solidFill>
                  <a:srgbClr val="C00000"/>
                </a:solidFill>
              </a:rPr>
              <a:t>One team member send in the chat the names of the team members</a:t>
            </a:r>
            <a:br>
              <a:rPr lang="en-AE" dirty="0"/>
            </a:br>
            <a:br>
              <a:rPr lang="en-AE" dirty="0"/>
            </a:br>
            <a:r>
              <a:rPr lang="en-A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Send Google meet sessions and work on exercises…</a:t>
            </a:r>
          </a:p>
        </p:txBody>
      </p:sp>
    </p:spTree>
    <p:extLst>
      <p:ext uri="{BB962C8B-B14F-4D97-AF65-F5344CB8AC3E}">
        <p14:creationId xmlns:p14="http://schemas.microsoft.com/office/powerpoint/2010/main" val="26353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4A7EB3-F0F4-E744-A265-8E704F01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986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Summary – What we covered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69694-BA1A-8547-AFD3-8062AC09C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1549"/>
            <a:ext cx="10515600" cy="301259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AE" dirty="0"/>
              <a:t>Introduction to version control </a:t>
            </a:r>
          </a:p>
          <a:p>
            <a:pPr>
              <a:lnSpc>
                <a:spcPct val="150000"/>
              </a:lnSpc>
            </a:pPr>
            <a:r>
              <a:rPr lang="en-AE" dirty="0"/>
              <a:t>Using Git and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accounts, organization and a repository for the team on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Use Git to pull, push and commit changes to a java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29A0B-5531-E04D-9BA9-7644CF89C9C5}"/>
              </a:ext>
            </a:extLst>
          </p:cNvPr>
          <p:cNvSpPr txBox="1"/>
          <p:nvPr/>
        </p:nvSpPr>
        <p:spPr>
          <a:xfrm>
            <a:off x="1261631" y="5741181"/>
            <a:ext cx="9668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2400" b="1" i="1" dirty="0">
                <a:solidFill>
                  <a:srgbClr val="C00000"/>
                </a:solidFill>
              </a:rPr>
              <a:t>For any questions, email me or join the virtual office hour everyday at 3pm</a:t>
            </a:r>
          </a:p>
        </p:txBody>
      </p:sp>
    </p:spTree>
    <p:extLst>
      <p:ext uri="{BB962C8B-B14F-4D97-AF65-F5344CB8AC3E}">
        <p14:creationId xmlns:p14="http://schemas.microsoft.com/office/powerpoint/2010/main" val="112520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0D0A-EE1D-E84C-B728-C0BBA169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720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Userful 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7CCE-BC50-D646-A776-0480C76F3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44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E" sz="2400" b="1" dirty="0"/>
              <a:t>Git documentation: </a:t>
            </a:r>
            <a:r>
              <a:rPr lang="en-US" sz="2400" dirty="0">
                <a:hlinkClick r:id="rId2"/>
              </a:rPr>
              <a:t>https://git-scm.com/doc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About GitHub: </a:t>
            </a:r>
            <a:r>
              <a:rPr lang="en-US" sz="2400" dirty="0">
                <a:hlinkClick r:id="rId3"/>
              </a:rPr>
              <a:t>https://guides.github.com/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Pro Git Book: </a:t>
            </a:r>
            <a:r>
              <a:rPr lang="en-US" sz="2400" dirty="0">
                <a:hlinkClick r:id="rId4"/>
              </a:rPr>
              <a:t>https://git-scm.com/book/en/v2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Useful tutorial on Git: </a:t>
            </a:r>
            <a:r>
              <a:rPr lang="en-US" sz="2400" dirty="0">
                <a:hlinkClick r:id="rId5"/>
              </a:rPr>
              <a:t>https://www.freecodecamp.org/news/what-is-git-and-how-to-use-it-c341b049ae61/</a:t>
            </a:r>
            <a:endParaRPr lang="en-AE" sz="2400" dirty="0"/>
          </a:p>
        </p:txBody>
      </p:sp>
    </p:spTree>
    <p:extLst>
      <p:ext uri="{BB962C8B-B14F-4D97-AF65-F5344CB8AC3E}">
        <p14:creationId xmlns:p14="http://schemas.microsoft.com/office/powerpoint/2010/main" val="184442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53A2-6452-DB43-BFD0-2A00F32B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b="1" dirty="0">
                <a:solidFill>
                  <a:srgbClr val="C00000"/>
                </a:solidFill>
              </a:rPr>
              <a:t>Deadline Tomorrow (Thursday 11th June 11:59pm)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565A7-05AD-D64B-A29F-0A8AB15EE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17070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ED5603-AF74-C24B-A432-0CE12444A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7366-0106-6A47-A0C9-52AA523B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5B54E-67E8-BB49-98C2-EE81D2AB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063" y="0"/>
            <a:ext cx="9235873" cy="6787810"/>
          </a:xfrm>
        </p:spPr>
      </p:pic>
    </p:spTree>
    <p:extLst>
      <p:ext uri="{BB962C8B-B14F-4D97-AF65-F5344CB8AC3E}">
        <p14:creationId xmlns:p14="http://schemas.microsoft.com/office/powerpoint/2010/main" val="308023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0C11-BF66-D84C-813E-1E18E3FD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63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E3D9-D746-4449-B965-E1926AE4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700"/>
            <a:ext cx="10805932" cy="3713163"/>
          </a:xfrm>
        </p:spPr>
        <p:txBody>
          <a:bodyPr>
            <a:normAutofit/>
          </a:bodyPr>
          <a:lstStyle/>
          <a:p>
            <a:r>
              <a:rPr lang="en-US" sz="3200" dirty="0"/>
              <a:t>11 labs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Monday and Wednesday at 1:15pm 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 on Blackboard Collaborate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/>
              <a:t>Attendance</a:t>
            </a:r>
          </a:p>
          <a:p>
            <a:pPr lvl="1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compulsory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(15% rule)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CSE Attendance mobile app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2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325E-A818-184F-A062-CE89CF0D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9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BAE0-59FE-764E-BA74-C02F1D83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5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Email: </a:t>
            </a:r>
            <a:r>
              <a:rPr lang="en-US" sz="3200" dirty="0">
                <a:hlinkClick r:id="rId2"/>
              </a:rPr>
              <a:t>helghazaly@aus.edu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Virtual Office Hours: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Sunday - Thursday from 3 to 4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 to join on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iLearn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Discussion forums: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Optionally to post your questions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F8711-45E2-2547-B2FD-A45B254E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254" y="903968"/>
            <a:ext cx="3162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F3AB4-662C-C040-8329-3CEA63D4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54" y="4066268"/>
            <a:ext cx="3162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130B-D884-0C41-A20F-D1B0CA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About the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E97C-4750-214F-B28A-0D106E00F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5461" cy="472213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Industrial tools introduced in labs to apply the concepts covered in lectures.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Applicable to your course project.</a:t>
            </a:r>
            <a:endParaRPr lang="en-US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i="1" dirty="0">
                <a:solidFill>
                  <a:srgbClr val="C00000"/>
                </a:solidFill>
              </a:rPr>
              <a:t>How it will work?</a:t>
            </a:r>
          </a:p>
          <a:p>
            <a:pPr>
              <a:lnSpc>
                <a:spcPct val="170000"/>
              </a:lnSpc>
            </a:pPr>
            <a:r>
              <a:rPr lang="en-US" sz="2600" dirty="0"/>
              <a:t>I will explain the tool and concept during the lab session.</a:t>
            </a:r>
          </a:p>
          <a:p>
            <a:pPr>
              <a:lnSpc>
                <a:spcPct val="170000"/>
              </a:lnSpc>
            </a:pPr>
            <a:r>
              <a:rPr lang="en-US" sz="2600" dirty="0"/>
              <a:t>Assignments to be completed as homework.</a:t>
            </a:r>
          </a:p>
          <a:p>
            <a:pPr>
              <a:lnSpc>
                <a:spcPct val="170000"/>
              </a:lnSpc>
            </a:pPr>
            <a:r>
              <a:rPr lang="en-US" sz="2600" dirty="0"/>
              <a:t>You need to be active during the lab by answering questions, starting on the assignments…</a:t>
            </a:r>
          </a:p>
          <a:p>
            <a:pPr>
              <a:lnSpc>
                <a:spcPct val="170000"/>
              </a:lnSpc>
            </a:pPr>
            <a:r>
              <a:rPr lang="en-US" sz="2600" dirty="0"/>
              <a:t>Ask on Collaborate or create google meet sessions so I can assist you individually during the lab.</a:t>
            </a:r>
          </a:p>
          <a:p>
            <a:pPr>
              <a:lnSpc>
                <a:spcPct val="170000"/>
              </a:lnSpc>
            </a:pPr>
            <a:r>
              <a:rPr lang="en-US" sz="2600" dirty="0">
                <a:hlinkClick r:id="rId2"/>
              </a:rPr>
              <a:t>R</a:t>
            </a:r>
            <a:r>
              <a:rPr lang="en-AE" sz="2600" dirty="0">
                <a:hlinkClick r:id="rId2"/>
              </a:rPr>
              <a:t>andom picker </a:t>
            </a:r>
            <a:r>
              <a:rPr lang="en-AE" sz="2600" dirty="0"/>
              <a:t>will be used and if your name is picked you will be asked to share your screen</a:t>
            </a:r>
          </a:p>
          <a:p>
            <a:pPr lvl="1">
              <a:lnSpc>
                <a:spcPct val="170000"/>
              </a:lnSpc>
            </a:pPr>
            <a:r>
              <a:rPr lang="en-US" sz="2600" dirty="0"/>
              <a:t>F</a:t>
            </a:r>
            <a:r>
              <a:rPr lang="en-AE" sz="2600" dirty="0"/>
              <a:t>ailing to respond will mean that you are absent </a:t>
            </a:r>
            <a:r>
              <a:rPr lang="en-AE" sz="2600" dirty="0">
                <a:sym typeface="Wingdings" pitchFamily="2" charset="2"/>
              </a:rPr>
              <a:t></a:t>
            </a:r>
            <a:endParaRPr lang="en-AE" sz="2600" dirty="0"/>
          </a:p>
        </p:txBody>
      </p:sp>
    </p:spTree>
    <p:extLst>
      <p:ext uri="{BB962C8B-B14F-4D97-AF65-F5344CB8AC3E}">
        <p14:creationId xmlns:p14="http://schemas.microsoft.com/office/powerpoint/2010/main" val="30112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04CD-4C1C-104D-B577-5A8F18CE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388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8F45-FE7E-E946-82BB-1D89B901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521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20% of the course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Posted on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iLearn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Assignments folder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Deadline next day 11:59pm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 in pairs/individual/group depends on topic (mostly individual)</a:t>
            </a:r>
          </a:p>
          <a:p>
            <a:pPr>
              <a:lnSpc>
                <a:spcPct val="150000"/>
              </a:lnSpc>
            </a:pPr>
            <a:r>
              <a:rPr lang="en-US" sz="3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labs dropped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13664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88DA-0E6A-574F-B804-D9309FEA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695"/>
            <a:ext cx="10515600" cy="1325563"/>
          </a:xfrm>
        </p:spPr>
        <p:txBody>
          <a:bodyPr/>
          <a:lstStyle/>
          <a:p>
            <a:r>
              <a:rPr lang="en-AE" b="1" dirty="0">
                <a:solidFill>
                  <a:srgbClr val="C00000"/>
                </a:solidFill>
              </a:rPr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7FE6C-707F-964A-B9CD-4D8EA871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2187"/>
            <a:ext cx="10515600" cy="2705397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5% penalty per day on late submissions, up to 5 days</a:t>
            </a:r>
          </a:p>
          <a:p>
            <a:pPr lvl="1"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 grading rubric: implementation of the required, correctness of solution, use of tool, compliance with instructions</a:t>
            </a:r>
          </a:p>
          <a:p>
            <a:pPr lvl="1">
              <a:lnSpc>
                <a:spcPct val="170000"/>
              </a:lnSpc>
            </a:pPr>
            <a:r>
              <a:rPr lang="en-A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Copying is </a:t>
            </a:r>
            <a:r>
              <a:rPr lang="en-AE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strictly prohibitied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C88BD-6BB5-1C44-B6D1-25CC22706B81}"/>
              </a:ext>
            </a:extLst>
          </p:cNvPr>
          <p:cNvSpPr txBox="1"/>
          <p:nvPr/>
        </p:nvSpPr>
        <p:spPr>
          <a:xfrm>
            <a:off x="9815208" y="6176963"/>
            <a:ext cx="124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i="1" dirty="0"/>
              <a:t>iLearn Tour</a:t>
            </a:r>
          </a:p>
        </p:txBody>
      </p:sp>
    </p:spTree>
    <p:extLst>
      <p:ext uri="{BB962C8B-B14F-4D97-AF65-F5344CB8AC3E}">
        <p14:creationId xmlns:p14="http://schemas.microsoft.com/office/powerpoint/2010/main" val="282852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1788</Words>
  <Application>Microsoft Macintosh PowerPoint</Application>
  <PresentationFormat>Widescreen</PresentationFormat>
  <Paragraphs>284</Paragraphs>
  <Slides>47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Helvetica Neue</vt:lpstr>
      <vt:lpstr>Wingdings</vt:lpstr>
      <vt:lpstr>Office Theme</vt:lpstr>
      <vt:lpstr>PowerPoint Presentation</vt:lpstr>
      <vt:lpstr>If you have any question during the presentation please use the mic or send it in the chat and I will see them at the end…</vt:lpstr>
      <vt:lpstr>Slido – Code event COE420</vt:lpstr>
      <vt:lpstr>About Me</vt:lpstr>
      <vt:lpstr>Logistics</vt:lpstr>
      <vt:lpstr>Contact Details</vt:lpstr>
      <vt:lpstr>About the labs</vt:lpstr>
      <vt:lpstr>Lab Assignments</vt:lpstr>
      <vt:lpstr>Policies</vt:lpstr>
      <vt:lpstr>I agree to the terms &amp; conditions</vt:lpstr>
      <vt:lpstr>Lab Schedule:</vt:lpstr>
      <vt:lpstr>Student of the Week</vt:lpstr>
      <vt:lpstr>Lab 1: Version Control</vt:lpstr>
      <vt:lpstr>Today’s Lab</vt:lpstr>
      <vt:lpstr>Q Anyone used Git or GitHub before?</vt:lpstr>
      <vt:lpstr>Version Control</vt:lpstr>
      <vt:lpstr>What is Version Control?</vt:lpstr>
      <vt:lpstr>Git</vt:lpstr>
      <vt:lpstr>What is Git?</vt:lpstr>
      <vt:lpstr>Terminology in git</vt:lpstr>
      <vt:lpstr>How to use Git</vt:lpstr>
      <vt:lpstr>Git commands</vt:lpstr>
      <vt:lpstr>Branching</vt:lpstr>
      <vt:lpstr>Demo using Git</vt:lpstr>
      <vt:lpstr>Q: What should be done first before committing changes?</vt:lpstr>
      <vt:lpstr>GitHub</vt:lpstr>
      <vt:lpstr>What is GitHub?</vt:lpstr>
      <vt:lpstr>Terminology</vt:lpstr>
      <vt:lpstr>How to use GitHub?</vt:lpstr>
      <vt:lpstr>Demo using GitHub</vt:lpstr>
      <vt:lpstr>Q: What is GitHub?</vt:lpstr>
      <vt:lpstr>Git vs GitHub</vt:lpstr>
      <vt:lpstr>Summary</vt:lpstr>
      <vt:lpstr>Lab Execise</vt:lpstr>
      <vt:lpstr>PowerPoint Presentation</vt:lpstr>
      <vt:lpstr>What you will need in this lab:</vt:lpstr>
      <vt:lpstr>Your tasks:</vt:lpstr>
      <vt:lpstr>Have you picked your team?</vt:lpstr>
      <vt:lpstr>PowerPoint Presentation</vt:lpstr>
      <vt:lpstr>PowerPoint Presentation</vt:lpstr>
      <vt:lpstr>What to Submit:</vt:lpstr>
      <vt:lpstr>In the next 30 minutes…</vt:lpstr>
      <vt:lpstr>One team member send in the chat the names of the team members  Send Google meet sessions and work on exercises…</vt:lpstr>
      <vt:lpstr>Summary – What we covered today</vt:lpstr>
      <vt:lpstr>Userful Resources:</vt:lpstr>
      <vt:lpstr>Deadline Tomorrow (Thursday 11th June 11:59pm)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 Tarek Elghazaly</dc:creator>
  <cp:lastModifiedBy>Hend Tarek Elghazaly</cp:lastModifiedBy>
  <cp:revision>112</cp:revision>
  <dcterms:created xsi:type="dcterms:W3CDTF">2020-06-09T20:14:09Z</dcterms:created>
  <dcterms:modified xsi:type="dcterms:W3CDTF">2020-06-10T09:21:07Z</dcterms:modified>
</cp:coreProperties>
</file>